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3"/>
  </p:notesMasterIdLst>
  <p:sldIdLst>
    <p:sldId id="269" r:id="rId2"/>
    <p:sldId id="271" r:id="rId3"/>
    <p:sldId id="273" r:id="rId4"/>
    <p:sldId id="258" r:id="rId5"/>
    <p:sldId id="259" r:id="rId6"/>
    <p:sldId id="270" r:id="rId7"/>
    <p:sldId id="264" r:id="rId8"/>
    <p:sldId id="265" r:id="rId9"/>
    <p:sldId id="272" r:id="rId10"/>
    <p:sldId id="267" r:id="rId11"/>
    <p:sldId id="268" r:id="rId12"/>
  </p:sldIdLst>
  <p:sldSz cx="12192000" cy="6858000"/>
  <p:notesSz cx="7315200" cy="96012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Comic Sans MS" panose="030F0702030302020204" pitchFamily="66" charset="0"/>
      <p:regular r:id="rId20"/>
      <p:bold r:id="rId21"/>
      <p:italic r:id="rId22"/>
      <p:boldItalic r:id="rId23"/>
    </p:embeddedFont>
    <p:embeddedFont>
      <p:font typeface="Product Sans" panose="020B0403030502090203" charset="0"/>
      <p:regular r:id="rId24"/>
      <p:bold r:id="rId25"/>
      <p:italic r:id="rId26"/>
      <p:boldItalic r:id="rId27"/>
    </p:embeddedFont>
    <p:embeddedFont>
      <p:font typeface="Times" panose="02020603050405020304"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7" roundtripDataSignature="AMtx7mgNMqxW88Z1a9a+aZlGDGvJc0NFL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ik Adle" initials="PA" lastIdx="10" clrIdx="0">
    <p:extLst>
      <p:ext uri="{19B8F6BF-5375-455C-9EA6-DF929625EA0E}">
        <p15:presenceInfo xmlns:p15="http://schemas.microsoft.com/office/powerpoint/2012/main" userId="dfb4c7ee3e7ad4fd" providerId="Windows Live"/>
      </p:ext>
    </p:extLst>
  </p:cmAuthor>
  <p:cmAuthor id="2" name="mayur raul" initials="mr" lastIdx="6" clrIdx="0">
    <p:extLst>
      <p:ext uri="{19B8F6BF-5375-455C-9EA6-DF929625EA0E}">
        <p15:presenceInfo xmlns:p15="http://schemas.microsoft.com/office/powerpoint/2012/main" userId="fee2a9a990dd2b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ABA8B-9381-4236-BECE-1EA63205BD49}" v="1" dt="2020-06-12T13:48:04.175"/>
    <p1510:client id="{A4BCFD07-FC61-4D9B-9A42-C4DB5856499E}" v="5" dt="2020-06-12T13:52:30.202"/>
    <p1510:client id="{E381F3DC-9568-4B2D-872C-E22D84A2A595}" v="6" dt="2020-06-12T17:50:56.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6" d="100"/>
          <a:sy n="86" d="100"/>
        </p:scale>
        <p:origin x="533"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43"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20:33:18.164" idx="7">
    <p:pos x="4150" y="1339"/>
    <p:text>Make this correct font appers later here</p:text>
    <p:extLst>
      <p:ext uri="{C676402C-5697-4E1C-873F-D02D1690AC5C}">
        <p15:threadingInfo xmlns:p15="http://schemas.microsoft.com/office/powerpoint/2012/main" timeZoneBias="-330"/>
      </p:ext>
    </p:extLst>
  </p:cm>
  <p:cm authorId="1" dt="2020-06-12T20:34:23.851" idx="8">
    <p:pos x="4150" y="1435"/>
    <p:text>Sorry on second click slide should change</p:text>
    <p:extLst>
      <p:ext uri="{C676402C-5697-4E1C-873F-D02D1690AC5C}">
        <p15:threadingInfo xmlns:p15="http://schemas.microsoft.com/office/powerpoint/2012/main" timeZoneBias="-330">
          <p15:parentCm authorId="1" idx="7"/>
        </p15:threadingInfo>
      </p:ext>
    </p:extLst>
  </p:cm>
  <p:cm authorId="2" dt="2020-06-12T20:36:36.097" idx="6">
    <p:pos x="4150" y="1531"/>
    <p:text>okay i will see</p:text>
    <p:extLst>
      <p:ext uri="{C676402C-5697-4E1C-873F-D02D1690AC5C}">
        <p15:threadingInfo xmlns:p15="http://schemas.microsoft.com/office/powerpoint/2012/main" timeZoneBias="-330">
          <p15:parentCm authorId="1"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12T20:33:18.164" idx="7">
    <p:pos x="4150" y="1339"/>
    <p:text>Make this correct font appers later here</p:text>
    <p:extLst>
      <p:ext uri="{C676402C-5697-4E1C-873F-D02D1690AC5C}">
        <p15:threadingInfo xmlns:p15="http://schemas.microsoft.com/office/powerpoint/2012/main" timeZoneBias="-330"/>
      </p:ext>
    </p:extLst>
  </p:cm>
  <p:cm authorId="1" dt="2020-06-12T20:34:23.851" idx="8">
    <p:pos x="4150" y="1435"/>
    <p:text>Sorry on second click slide should change</p:text>
    <p:extLst>
      <p:ext uri="{C676402C-5697-4E1C-873F-D02D1690AC5C}">
        <p15:threadingInfo xmlns:p15="http://schemas.microsoft.com/office/powerpoint/2012/main" timeZoneBias="-330">
          <p15:parentCm authorId="1" idx="7"/>
        </p15:threadingInfo>
      </p:ext>
    </p:extLst>
  </p:cm>
  <p:cm authorId="1" dt="2020-06-12T20:46:47.459" idx="9">
    <p:pos x="4150" y="1531"/>
    <p:text>Same for this slide</p:text>
    <p:extLst>
      <p:ext uri="{C676402C-5697-4E1C-873F-D02D1690AC5C}">
        <p15:threadingInfo xmlns:p15="http://schemas.microsoft.com/office/powerpoint/2012/main" timeZoneBias="-330">
          <p15:parentCm authorId="1" idx="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12T19:30:44.320" idx="1">
    <p:pos x="6473" y="1329"/>
    <p:text>Whatever was added previously also was not to be removed</p:text>
    <p:extLst>
      <p:ext uri="{C676402C-5697-4E1C-873F-D02D1690AC5C}">
        <p15:threadingInfo xmlns:p15="http://schemas.microsoft.com/office/powerpoint/2012/main" timeZoneBias="-330"/>
      </p:ext>
    </p:extLst>
  </p:cm>
  <p:cm authorId="1" dt="2020-06-12T19:31:50.935" idx="2">
    <p:pos x="6473" y="1425"/>
    <p:text>Let it be I'll send you content again</p:text>
    <p:extLst>
      <p:ext uri="{C676402C-5697-4E1C-873F-D02D1690AC5C}">
        <p15:threadingInfo xmlns:p15="http://schemas.microsoft.com/office/powerpoint/2012/main" timeZoneBias="-330">
          <p15:parentCm authorId="1" idx="1"/>
        </p15:threadingInfo>
      </p:ext>
    </p:extLst>
  </p:cm>
  <p:cm authorId="1" dt="2020-06-12T19:32:49.205" idx="3">
    <p:pos x="6473" y="1521"/>
    <p:text>Our network was able to learn hidden structures that are then used to enhance the performance of our GAN discriminator</p:text>
    <p:extLst>
      <p:ext uri="{C676402C-5697-4E1C-873F-D02D1690AC5C}">
        <p15:threadingInfo xmlns:p15="http://schemas.microsoft.com/office/powerpoint/2012/main" timeZoneBias="-330">
          <p15:parentCm authorId="1" idx="1"/>
        </p15:threadingInfo>
      </p:ext>
    </p:extLst>
  </p:cm>
  <p:cm authorId="1" dt="2020-06-12T19:33:56.789" idx="4">
    <p:pos x="6473" y="1617"/>
    <p:text>Moreover, our conditional GAN framework was able to learn spatial object distributions, for example, roads are at the bottom of images, etc.</p:text>
    <p:extLst>
      <p:ext uri="{C676402C-5697-4E1C-873F-D02D1690AC5C}">
        <p15:threadingInfo xmlns:p15="http://schemas.microsoft.com/office/powerpoint/2012/main" timeZoneBias="-330">
          <p15:parentCm authorId="1" idx="1"/>
        </p15:threadingInfo>
      </p:ext>
    </p:extLst>
  </p:cm>
  <p:cm authorId="1" dt="2020-06-12T19:34:21.600" idx="5">
    <p:pos x="6473" y="1713"/>
    <p:text>Add these 2 points also</p:text>
    <p:extLst>
      <p:ext uri="{C676402C-5697-4E1C-873F-D02D1690AC5C}">
        <p15:threadingInfo xmlns:p15="http://schemas.microsoft.com/office/powerpoint/2012/main" timeZoneBias="-330">
          <p15:parentCm authorId="1" idx="1"/>
        </p15:threadingInfo>
      </p:ext>
    </p:extLst>
  </p:cm>
  <p:cm authorId="2" dt="2020-06-12T19:37:40.352" idx="2">
    <p:pos x="6473" y="1809"/>
    <p:text>is it okay</p:text>
    <p:extLst>
      <p:ext uri="{C676402C-5697-4E1C-873F-D02D1690AC5C}">
        <p15:threadingInfo xmlns:p15="http://schemas.microsoft.com/office/powerpoint/2012/main" timeZoneBias="-330">
          <p15:parentCm authorId="1" idx="1"/>
        </p15:threadingInfo>
      </p:ext>
    </p:extLst>
  </p:cm>
  <p:cm authorId="1" dt="2020-06-12T19:46:01.473" idx="6">
    <p:pos x="6473" y="1905"/>
    <p:text>Yeah</p:text>
    <p:extLst>
      <p:ext uri="{C676402C-5697-4E1C-873F-D02D1690AC5C}">
        <p15:threadingInfo xmlns:p15="http://schemas.microsoft.com/office/powerpoint/2012/main" timeZoneBias="-33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89010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147" name="Google Shape;147;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135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209" name="Google Shape;209;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830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147" name="Google Shape;147;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87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47" name="Google Shape;147;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96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53" name="Google Shape;153;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066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96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85" name="Google Shape;185;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842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91" name="Google Shape;191;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165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185" name="Google Shape;185;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789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203" name="Google Shape;203;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908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065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7628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8327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25835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638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45818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916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5596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983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970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71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0944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5091680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ow to do Semantic Segmentation using Deep learning">
            <a:extLst>
              <a:ext uri="{FF2B5EF4-FFF2-40B4-BE49-F238E27FC236}">
                <a16:creationId xmlns:a16="http://schemas.microsoft.com/office/drawing/2014/main" id="{96BAF655-6842-42AE-A2AF-4C3AB8793BDF}"/>
              </a:ext>
            </a:extLst>
          </p:cNvPr>
          <p:cNvPicPr>
            <a:picLocks noChangeAspect="1" noChangeArrowheads="1"/>
          </p:cNvPicPr>
          <p:nvPr/>
        </p:nvPicPr>
        <p:blipFill>
          <a:blip r:embed="rId2">
            <a:clrChange>
              <a:clrFrom>
                <a:srgbClr val="7F4F7F"/>
              </a:clrFrom>
              <a:clrTo>
                <a:srgbClr val="7F4F7F">
                  <a:alpha val="0"/>
                </a:srgbClr>
              </a:clrTo>
            </a:clrChange>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2017776" y="0"/>
            <a:ext cx="16227552" cy="68580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6A1EAE-E945-4954-8BE3-ADC6D288686B}"/>
              </a:ext>
            </a:extLst>
          </p:cNvPr>
          <p:cNvSpPr/>
          <p:nvPr/>
        </p:nvSpPr>
        <p:spPr>
          <a:xfrm>
            <a:off x="1730061" y="1803044"/>
            <a:ext cx="8731878" cy="523220"/>
          </a:xfrm>
          <a:prstGeom prst="rect">
            <a:avLst/>
          </a:prstGeom>
        </p:spPr>
        <p:txBody>
          <a:bodyPr wrap="square">
            <a:spAutoFit/>
          </a:bodyPr>
          <a:lstStyle/>
          <a:p>
            <a:r>
              <a:rPr lang="en-US" sz="2800" b="1" dirty="0">
                <a:solidFill>
                  <a:schemeClr val="tx1"/>
                </a:solidFill>
              </a:rPr>
              <a:t>Indian Institute of Information Technology Nagpur</a:t>
            </a:r>
            <a:endParaRPr lang="en-IN" sz="2800" dirty="0">
              <a:solidFill>
                <a:schemeClr val="tx1"/>
              </a:solidFill>
            </a:endParaRPr>
          </a:p>
        </p:txBody>
      </p:sp>
      <p:sp>
        <p:nvSpPr>
          <p:cNvPr id="6" name="Rectangle 5">
            <a:extLst>
              <a:ext uri="{FF2B5EF4-FFF2-40B4-BE49-F238E27FC236}">
                <a16:creationId xmlns:a16="http://schemas.microsoft.com/office/drawing/2014/main" id="{0E27A79A-EB87-4031-89FB-0ACA5ACDC915}"/>
              </a:ext>
            </a:extLst>
          </p:cNvPr>
          <p:cNvSpPr/>
          <p:nvPr/>
        </p:nvSpPr>
        <p:spPr>
          <a:xfrm>
            <a:off x="2287104" y="2383114"/>
            <a:ext cx="7617791" cy="461665"/>
          </a:xfrm>
          <a:prstGeom prst="rect">
            <a:avLst/>
          </a:prstGeom>
        </p:spPr>
        <p:txBody>
          <a:bodyPr wrap="square">
            <a:spAutoFit/>
          </a:bodyPr>
          <a:lstStyle/>
          <a:p>
            <a:r>
              <a:rPr lang="en-IN" sz="2400" b="1" dirty="0">
                <a:solidFill>
                  <a:schemeClr val="tx1"/>
                </a:solidFill>
                <a:latin typeface="Arial" panose="020B0604020202020204" pitchFamily="34" charset="0"/>
                <a:cs typeface="Arial" panose="020B0604020202020204" pitchFamily="34" charset="0"/>
              </a:rPr>
              <a:t>Dept: Electronics and Communication Engineering</a:t>
            </a:r>
          </a:p>
        </p:txBody>
      </p:sp>
      <p:sp>
        <p:nvSpPr>
          <p:cNvPr id="7" name="Rectangle 6">
            <a:extLst>
              <a:ext uri="{FF2B5EF4-FFF2-40B4-BE49-F238E27FC236}">
                <a16:creationId xmlns:a16="http://schemas.microsoft.com/office/drawing/2014/main" id="{C182FAEB-EC71-4805-8B93-4DD657DDC3A4}"/>
              </a:ext>
            </a:extLst>
          </p:cNvPr>
          <p:cNvSpPr/>
          <p:nvPr/>
        </p:nvSpPr>
        <p:spPr>
          <a:xfrm>
            <a:off x="2090842" y="2986455"/>
            <a:ext cx="7720383" cy="1077218"/>
          </a:xfrm>
          <a:prstGeom prst="rect">
            <a:avLst/>
          </a:prstGeom>
        </p:spPr>
        <p:txBody>
          <a:bodyPr wrap="square">
            <a:spAutoFit/>
          </a:bodyPr>
          <a:lstStyle/>
          <a:p>
            <a:pPr algn="ctr"/>
            <a:r>
              <a:rPr lang="en-IN" sz="3200" b="1" i="1" dirty="0">
                <a:solidFill>
                  <a:srgbClr val="0070C0"/>
                </a:solidFill>
                <a:latin typeface="Comic Sans MS" panose="030F0702030302020204" pitchFamily="66" charset="0"/>
                <a:cs typeface="Calibri" panose="020F0502020204030204" pitchFamily="34" charset="0"/>
              </a:rPr>
              <a:t>Sematic Image Segmentation </a:t>
            </a:r>
          </a:p>
          <a:p>
            <a:pPr algn="ctr"/>
            <a:r>
              <a:rPr lang="en-IN" sz="3200" b="1" i="1" dirty="0">
                <a:solidFill>
                  <a:srgbClr val="0070C0"/>
                </a:solidFill>
                <a:latin typeface="Comic Sans MS" panose="030F0702030302020204" pitchFamily="66" charset="0"/>
                <a:cs typeface="Calibri" panose="020F0502020204030204" pitchFamily="34" charset="0"/>
              </a:rPr>
              <a:t>using Conditional Adversarial Network</a:t>
            </a:r>
          </a:p>
        </p:txBody>
      </p:sp>
      <p:cxnSp>
        <p:nvCxnSpPr>
          <p:cNvPr id="8" name="Google Shape;116;p1">
            <a:extLst>
              <a:ext uri="{FF2B5EF4-FFF2-40B4-BE49-F238E27FC236}">
                <a16:creationId xmlns:a16="http://schemas.microsoft.com/office/drawing/2014/main" id="{E5F5B626-E9E4-4878-816A-A165E10385AD}"/>
              </a:ext>
            </a:extLst>
          </p:cNvPr>
          <p:cNvCxnSpPr>
            <a:cxnSpLocks/>
          </p:cNvCxnSpPr>
          <p:nvPr/>
        </p:nvCxnSpPr>
        <p:spPr>
          <a:xfrm>
            <a:off x="2209800" y="4408391"/>
            <a:ext cx="7772400" cy="0"/>
          </a:xfrm>
          <a:prstGeom prst="straightConnector1">
            <a:avLst/>
          </a:prstGeom>
          <a:solidFill>
            <a:schemeClr val="accent1"/>
          </a:solidFill>
          <a:ln w="38100" cap="flat" cmpd="sng">
            <a:solidFill>
              <a:schemeClr val="dk1"/>
            </a:solidFill>
            <a:prstDash val="solid"/>
            <a:round/>
            <a:headEnd type="none" w="sm" len="sm"/>
            <a:tailEnd type="none" w="sm" len="sm"/>
          </a:ln>
        </p:spPr>
      </p:cxnSp>
      <p:sp>
        <p:nvSpPr>
          <p:cNvPr id="9" name="Rectangle 8">
            <a:extLst>
              <a:ext uri="{FF2B5EF4-FFF2-40B4-BE49-F238E27FC236}">
                <a16:creationId xmlns:a16="http://schemas.microsoft.com/office/drawing/2014/main" id="{234D52B4-5B42-49F2-AE5E-CC3767C65689}"/>
              </a:ext>
            </a:extLst>
          </p:cNvPr>
          <p:cNvSpPr/>
          <p:nvPr/>
        </p:nvSpPr>
        <p:spPr>
          <a:xfrm>
            <a:off x="7719472" y="4611433"/>
            <a:ext cx="4028832" cy="1169551"/>
          </a:xfrm>
          <a:prstGeom prst="rect">
            <a:avLst/>
          </a:prstGeom>
        </p:spPr>
        <p:txBody>
          <a:bodyPr wrap="square">
            <a:spAutoFit/>
          </a:bodyPr>
          <a:lstStyle/>
          <a:p>
            <a:r>
              <a:rPr lang="en-IN" b="1" dirty="0">
                <a:solidFill>
                  <a:schemeClr val="tx1"/>
                </a:solidFill>
                <a:latin typeface="Arial" panose="020B0604020202020204" pitchFamily="34" charset="0"/>
                <a:cs typeface="Arial" panose="020B0604020202020204" pitchFamily="34" charset="0"/>
              </a:rPr>
              <a:t>               Presented By- Pratik </a:t>
            </a:r>
            <a:r>
              <a:rPr lang="en-IN" b="1" dirty="0" err="1">
                <a:solidFill>
                  <a:schemeClr val="tx1"/>
                </a:solidFill>
                <a:latin typeface="Arial" panose="020B0604020202020204" pitchFamily="34" charset="0"/>
                <a:cs typeface="Arial" panose="020B0604020202020204" pitchFamily="34" charset="0"/>
              </a:rPr>
              <a:t>Adle</a:t>
            </a:r>
            <a:endParaRPr lang="en-IN" b="1" dirty="0">
              <a:solidFill>
                <a:schemeClr val="tx1"/>
              </a:solidFill>
              <a:latin typeface="Arial" panose="020B0604020202020204" pitchFamily="34" charset="0"/>
              <a:cs typeface="Arial" panose="020B0604020202020204" pitchFamily="34" charset="0"/>
            </a:endParaRPr>
          </a:p>
          <a:p>
            <a:r>
              <a:rPr lang="en-IN" b="1" dirty="0">
                <a:solidFill>
                  <a:schemeClr val="tx1"/>
                </a:solidFill>
                <a:latin typeface="Arial" panose="020B0604020202020204" pitchFamily="34" charset="0"/>
                <a:cs typeface="Arial" panose="020B0604020202020204" pitchFamily="34" charset="0"/>
              </a:rPr>
              <a:t>		   Aditya </a:t>
            </a:r>
            <a:r>
              <a:rPr lang="en-IN" b="1" dirty="0" err="1">
                <a:solidFill>
                  <a:schemeClr val="tx1"/>
                </a:solidFill>
                <a:latin typeface="Arial" panose="020B0604020202020204" pitchFamily="34" charset="0"/>
                <a:cs typeface="Arial" panose="020B0604020202020204" pitchFamily="34" charset="0"/>
              </a:rPr>
              <a:t>Kotasthane</a:t>
            </a:r>
            <a:endParaRPr lang="en-IN" b="1" dirty="0">
              <a:solidFill>
                <a:schemeClr val="tx1"/>
              </a:solidFill>
              <a:latin typeface="Arial" panose="020B0604020202020204" pitchFamily="34" charset="0"/>
              <a:cs typeface="Arial" panose="020B0604020202020204" pitchFamily="34" charset="0"/>
            </a:endParaRPr>
          </a:p>
          <a:p>
            <a:r>
              <a:rPr lang="en-IN" b="1" dirty="0">
                <a:solidFill>
                  <a:schemeClr val="tx1"/>
                </a:solidFill>
                <a:latin typeface="Arial" panose="020B0604020202020204" pitchFamily="34" charset="0"/>
                <a:cs typeface="Arial" panose="020B0604020202020204" pitchFamily="34" charset="0"/>
              </a:rPr>
              <a:t>		   Darpan </a:t>
            </a:r>
            <a:r>
              <a:rPr lang="en-IN" b="1" dirty="0" err="1">
                <a:solidFill>
                  <a:schemeClr val="tx1"/>
                </a:solidFill>
                <a:latin typeface="Arial" panose="020B0604020202020204" pitchFamily="34" charset="0"/>
                <a:cs typeface="Arial" panose="020B0604020202020204" pitchFamily="34" charset="0"/>
              </a:rPr>
              <a:t>Sarode</a:t>
            </a:r>
            <a:endParaRPr lang="en-IN" b="1" dirty="0">
              <a:solidFill>
                <a:schemeClr val="tx1"/>
              </a:solidFill>
              <a:latin typeface="Arial" panose="020B0604020202020204" pitchFamily="34" charset="0"/>
              <a:cs typeface="Arial" panose="020B0604020202020204" pitchFamily="34" charset="0"/>
            </a:endParaRPr>
          </a:p>
          <a:p>
            <a:r>
              <a:rPr lang="en-IN" b="1" dirty="0">
                <a:solidFill>
                  <a:schemeClr val="tx1"/>
                </a:solidFill>
                <a:latin typeface="Arial" panose="020B0604020202020204" pitchFamily="34" charset="0"/>
                <a:cs typeface="Arial" panose="020B0604020202020204" pitchFamily="34" charset="0"/>
              </a:rPr>
              <a:t>		   Mayur Raul</a:t>
            </a:r>
          </a:p>
          <a:p>
            <a:r>
              <a:rPr lang="en-IN" b="1" dirty="0">
                <a:solidFill>
                  <a:schemeClr val="tx1"/>
                </a:solidFill>
                <a:latin typeface="Arial" panose="020B0604020202020204" pitchFamily="34" charset="0"/>
                <a:cs typeface="Arial" panose="020B0604020202020204" pitchFamily="34" charset="0"/>
              </a:rPr>
              <a:t>		   </a:t>
            </a:r>
            <a:r>
              <a:rPr lang="en-IN" b="1" dirty="0" err="1">
                <a:solidFill>
                  <a:schemeClr val="tx1"/>
                </a:solidFill>
                <a:latin typeface="Arial" panose="020B0604020202020204" pitchFamily="34" charset="0"/>
                <a:cs typeface="Arial" panose="020B0604020202020204" pitchFamily="34" charset="0"/>
              </a:rPr>
              <a:t>Ambuj</a:t>
            </a:r>
            <a:r>
              <a:rPr lang="en-IN" b="1" dirty="0">
                <a:solidFill>
                  <a:schemeClr val="tx1"/>
                </a:solidFill>
                <a:latin typeface="Arial" panose="020B0604020202020204" pitchFamily="34" charset="0"/>
                <a:cs typeface="Arial" panose="020B0604020202020204" pitchFamily="34" charset="0"/>
              </a:rPr>
              <a:t> Yadav</a:t>
            </a:r>
          </a:p>
        </p:txBody>
      </p:sp>
      <p:sp>
        <p:nvSpPr>
          <p:cNvPr id="10" name="Rectangle 9">
            <a:extLst>
              <a:ext uri="{FF2B5EF4-FFF2-40B4-BE49-F238E27FC236}">
                <a16:creationId xmlns:a16="http://schemas.microsoft.com/office/drawing/2014/main" id="{A808107F-A339-4777-8222-A57FD4B6AA61}"/>
              </a:ext>
            </a:extLst>
          </p:cNvPr>
          <p:cNvSpPr/>
          <p:nvPr/>
        </p:nvSpPr>
        <p:spPr>
          <a:xfrm>
            <a:off x="235656" y="4611433"/>
            <a:ext cx="4777270" cy="1169551"/>
          </a:xfrm>
          <a:prstGeom prst="rect">
            <a:avLst/>
          </a:prstGeom>
        </p:spPr>
        <p:txBody>
          <a:bodyPr wrap="square">
            <a:spAutoFit/>
          </a:bodyPr>
          <a:lstStyle/>
          <a:p>
            <a:r>
              <a:rPr lang="en-IN" b="1" dirty="0">
                <a:solidFill>
                  <a:schemeClr val="tx1"/>
                </a:solidFill>
                <a:latin typeface="Arial" panose="020B0604020202020204" pitchFamily="34" charset="0"/>
                <a:cs typeface="Arial" panose="020B0604020202020204" pitchFamily="34" charset="0"/>
              </a:rPr>
              <a:t>               Submitted To- Dr. Tapan Kumar Jain</a:t>
            </a:r>
          </a:p>
          <a:p>
            <a:r>
              <a:rPr lang="en-IN" dirty="0">
                <a:solidFill>
                  <a:schemeClr val="tx1"/>
                </a:solidFill>
                <a:latin typeface="Arial" panose="020B0604020202020204" pitchFamily="34" charset="0"/>
                <a:cs typeface="Arial" panose="020B0604020202020204" pitchFamily="34" charset="0"/>
              </a:rPr>
              <a:t>		   Assistant Professor,</a:t>
            </a:r>
          </a:p>
          <a:p>
            <a:r>
              <a:rPr lang="en-IN" dirty="0">
                <a:solidFill>
                  <a:schemeClr val="tx1"/>
                </a:solidFill>
                <a:latin typeface="Arial" panose="020B0604020202020204" pitchFamily="34" charset="0"/>
                <a:cs typeface="Arial" panose="020B0604020202020204" pitchFamily="34" charset="0"/>
              </a:rPr>
              <a:t>		   Department of Electronics</a:t>
            </a:r>
          </a:p>
          <a:p>
            <a:r>
              <a:rPr lang="en-IN" dirty="0">
                <a:solidFill>
                  <a:schemeClr val="tx1"/>
                </a:solidFill>
                <a:latin typeface="Arial" panose="020B0604020202020204" pitchFamily="34" charset="0"/>
                <a:cs typeface="Arial" panose="020B0604020202020204" pitchFamily="34" charset="0"/>
              </a:rPr>
              <a:t>		   and Communication Engineering</a:t>
            </a:r>
          </a:p>
          <a:p>
            <a:r>
              <a:rPr lang="en-IN" dirty="0">
                <a:solidFill>
                  <a:schemeClr val="tx1"/>
                </a:solidFill>
                <a:latin typeface="Arial" panose="020B0604020202020204" pitchFamily="34" charset="0"/>
                <a:cs typeface="Arial" panose="020B0604020202020204" pitchFamily="34" charset="0"/>
              </a:rPr>
              <a:t>		   </a:t>
            </a:r>
          </a:p>
        </p:txBody>
      </p:sp>
      <p:sp>
        <p:nvSpPr>
          <p:cNvPr id="11" name="Slide Number Placeholder 1">
            <a:extLst>
              <a:ext uri="{FF2B5EF4-FFF2-40B4-BE49-F238E27FC236}">
                <a16:creationId xmlns:a16="http://schemas.microsoft.com/office/drawing/2014/main" id="{D0DD8D69-D714-4B17-8942-71479C107C69}"/>
              </a:ext>
            </a:extLst>
          </p:cNvPr>
          <p:cNvSpPr>
            <a:spLocks noGrp="1"/>
          </p:cNvSpPr>
          <p:nvPr>
            <p:ph type="sldNum" sz="quarter" idx="12"/>
          </p:nvPr>
        </p:nvSpPr>
        <p:spPr>
          <a:xfrm>
            <a:off x="8610600" y="6356350"/>
            <a:ext cx="2743200" cy="365125"/>
          </a:xfrm>
        </p:spPr>
        <p:txBody>
          <a:bodyPr/>
          <a:lstStyle/>
          <a:p>
            <a:pPr marL="0" lvl="0" indent="0" algn="r" rtl="0">
              <a:spcBef>
                <a:spcPts val="0"/>
              </a:spcBef>
              <a:spcAft>
                <a:spcPts val="0"/>
              </a:spcAft>
              <a:buNone/>
            </a:pPr>
            <a:r>
              <a:rPr lang="en-US" sz="1600" dirty="0">
                <a:solidFill>
                  <a:schemeClr val="tx1"/>
                </a:solidFill>
              </a:rPr>
              <a:t>1</a:t>
            </a:r>
          </a:p>
        </p:txBody>
      </p:sp>
      <p:pic>
        <p:nvPicPr>
          <p:cNvPr id="3" name="Google Shape;123;p1">
            <a:extLst>
              <a:ext uri="{FF2B5EF4-FFF2-40B4-BE49-F238E27FC236}">
                <a16:creationId xmlns:a16="http://schemas.microsoft.com/office/drawing/2014/main" id="{BB7602EB-A871-4229-9080-F1128CA19064}"/>
              </a:ext>
            </a:extLst>
          </p:cNvPr>
          <p:cNvPicPr preferRelativeResize="0"/>
          <p:nvPr/>
        </p:nvPicPr>
        <p:blipFill rotWithShape="1">
          <a:blip r:embed="rId4">
            <a:alphaModFix/>
          </a:blip>
          <a:srcRect/>
          <a:stretch/>
        </p:blipFill>
        <p:spPr>
          <a:xfrm>
            <a:off x="5269152" y="294746"/>
            <a:ext cx="1363765" cy="1366622"/>
          </a:xfrm>
          <a:prstGeom prst="rect">
            <a:avLst/>
          </a:prstGeom>
          <a:noFill/>
          <a:ln>
            <a:noFill/>
          </a:ln>
        </p:spPr>
      </p:pic>
    </p:spTree>
    <p:extLst>
      <p:ext uri="{BB962C8B-B14F-4D97-AF65-F5344CB8AC3E}">
        <p14:creationId xmlns:p14="http://schemas.microsoft.com/office/powerpoint/2010/main" val="428167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p:nvPr/>
        </p:nvSpPr>
        <p:spPr>
          <a:xfrm>
            <a:off x="657077" y="104172"/>
            <a:ext cx="8929718" cy="7159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00000"/>
              </a:buClr>
              <a:buSzPts val="3509"/>
              <a:buFont typeface="Arial"/>
              <a:buNone/>
            </a:pPr>
            <a:r>
              <a:rPr lang="en-US" sz="3509" b="1" i="0" u="none" strike="noStrike" cap="none" dirty="0">
                <a:solidFill>
                  <a:srgbClr val="00B050"/>
                </a:solidFill>
                <a:latin typeface="Arial"/>
                <a:ea typeface="Arial"/>
                <a:cs typeface="Arial"/>
                <a:sym typeface="Arial"/>
              </a:rPr>
              <a:t>References</a:t>
            </a:r>
            <a:endParaRPr sz="1400" b="0" i="0" u="none" strike="noStrike" cap="none" dirty="0">
              <a:solidFill>
                <a:srgbClr val="00B050"/>
              </a:solidFill>
              <a:latin typeface="Arial"/>
              <a:ea typeface="Arial"/>
              <a:cs typeface="Arial"/>
              <a:sym typeface="Arial"/>
            </a:endParaRPr>
          </a:p>
        </p:txBody>
      </p:sp>
      <p:sp>
        <p:nvSpPr>
          <p:cNvPr id="206" name="Google Shape;206;p12"/>
          <p:cNvSpPr txBox="1"/>
          <p:nvPr/>
        </p:nvSpPr>
        <p:spPr>
          <a:xfrm>
            <a:off x="-9872" y="715963"/>
            <a:ext cx="8229600" cy="5826640"/>
          </a:xfrm>
          <a:prstGeom prst="rect">
            <a:avLst/>
          </a:prstGeom>
          <a:noFill/>
          <a:ln>
            <a:noFill/>
          </a:ln>
        </p:spPr>
        <p:txBody>
          <a:bodyPr spcFirstLastPara="1" wrap="square" lIns="91425" tIns="91425" rIns="91425" bIns="91425" anchor="t" anchorCtr="0">
            <a:noAutofit/>
          </a:bodyPr>
          <a:lstStyle/>
          <a:p>
            <a:pPr marL="571500" lvl="1">
              <a:buSzPts val="1800"/>
            </a:pPr>
            <a:r>
              <a:rPr lang="en-US" sz="1800">
                <a:solidFill>
                  <a:schemeClr val="bg1">
                    <a:lumMod val="50000"/>
                  </a:schemeClr>
                </a:solidFill>
                <a:uFill>
                  <a:noFill/>
                </a:uFill>
                <a:latin typeface="Calibri"/>
                <a:ea typeface="Calibri"/>
                <a:cs typeface="Calibri"/>
                <a:sym typeface="Calibri"/>
              </a:rPr>
              <a:t>[1] A. v. d. H. G. Lin, C. Shen and I. Reid, “Efficient piecewise training of</a:t>
            </a:r>
          </a:p>
          <a:p>
            <a:pPr marL="571500" lvl="1">
              <a:buSzPts val="1800"/>
            </a:pPr>
            <a:r>
              <a:rPr lang="en-US" sz="1800">
                <a:solidFill>
                  <a:schemeClr val="bg1">
                    <a:lumMod val="50000"/>
                  </a:schemeClr>
                </a:solidFill>
                <a:uFill>
                  <a:noFill/>
                </a:uFill>
                <a:latin typeface="Calibri"/>
                <a:ea typeface="Calibri"/>
                <a:cs typeface="Calibri"/>
                <a:sym typeface="Calibri"/>
              </a:rPr>
              <a:t>deep structured models for semantic segmentation,” CVPR, 2016.</a:t>
            </a:r>
          </a:p>
          <a:p>
            <a:pPr marL="571500" lvl="1">
              <a:buSzPts val="1800"/>
            </a:pPr>
            <a:r>
              <a:rPr lang="en-US" sz="1800">
                <a:solidFill>
                  <a:schemeClr val="bg1">
                    <a:lumMod val="50000"/>
                  </a:schemeClr>
                </a:solidFill>
                <a:uFill>
                  <a:noFill/>
                </a:uFill>
                <a:latin typeface="Calibri"/>
                <a:ea typeface="Calibri"/>
                <a:cs typeface="Calibri"/>
                <a:sym typeface="Calibri"/>
              </a:rPr>
              <a:t>[2] P. Y. M. </a:t>
            </a:r>
            <a:r>
              <a:rPr lang="en-US" sz="1800" err="1">
                <a:solidFill>
                  <a:schemeClr val="bg1">
                    <a:lumMod val="50000"/>
                  </a:schemeClr>
                </a:solidFill>
                <a:uFill>
                  <a:noFill/>
                </a:uFill>
                <a:latin typeface="Calibri"/>
                <a:ea typeface="Calibri"/>
                <a:cs typeface="Calibri"/>
                <a:sym typeface="Calibri"/>
              </a:rPr>
              <a:t>Mostajabi</a:t>
            </a:r>
            <a:r>
              <a:rPr lang="en-US" sz="1800">
                <a:solidFill>
                  <a:schemeClr val="bg1">
                    <a:lumMod val="50000"/>
                  </a:schemeClr>
                </a:solidFill>
                <a:uFill>
                  <a:noFill/>
                </a:uFill>
                <a:latin typeface="Calibri"/>
                <a:ea typeface="Calibri"/>
                <a:cs typeface="Calibri"/>
                <a:sym typeface="Calibri"/>
              </a:rPr>
              <a:t> and G. </a:t>
            </a:r>
            <a:r>
              <a:rPr lang="en-US" sz="1800" err="1">
                <a:solidFill>
                  <a:schemeClr val="bg1">
                    <a:lumMod val="50000"/>
                  </a:schemeClr>
                </a:solidFill>
                <a:uFill>
                  <a:noFill/>
                </a:uFill>
                <a:latin typeface="Calibri"/>
                <a:ea typeface="Calibri"/>
                <a:cs typeface="Calibri"/>
                <a:sym typeface="Calibri"/>
              </a:rPr>
              <a:t>Shakhnarovich</a:t>
            </a:r>
            <a:r>
              <a:rPr lang="en-US" sz="1800">
                <a:solidFill>
                  <a:schemeClr val="bg1">
                    <a:lumMod val="50000"/>
                  </a:schemeClr>
                </a:solidFill>
                <a:uFill>
                  <a:noFill/>
                </a:uFill>
                <a:latin typeface="Calibri"/>
                <a:ea typeface="Calibri"/>
                <a:cs typeface="Calibri"/>
                <a:sym typeface="Calibri"/>
              </a:rPr>
              <a:t>, “Feedforward semantic</a:t>
            </a:r>
          </a:p>
          <a:p>
            <a:pPr marL="571500" lvl="1">
              <a:buSzPts val="1800"/>
            </a:pPr>
            <a:r>
              <a:rPr lang="en-US" sz="1800">
                <a:solidFill>
                  <a:schemeClr val="bg1">
                    <a:lumMod val="50000"/>
                  </a:schemeClr>
                </a:solidFill>
                <a:uFill>
                  <a:noFill/>
                </a:uFill>
                <a:latin typeface="Calibri"/>
                <a:ea typeface="Calibri"/>
                <a:cs typeface="Calibri"/>
                <a:sym typeface="Calibri"/>
              </a:rPr>
              <a:t>segmentation with zoom-out features,” In Proceedings of the IEEE</a:t>
            </a:r>
          </a:p>
          <a:p>
            <a:pPr marL="571500" lvl="1">
              <a:buSzPts val="1800"/>
            </a:pPr>
            <a:r>
              <a:rPr lang="en-US" sz="1800">
                <a:solidFill>
                  <a:schemeClr val="bg1">
                    <a:lumMod val="50000"/>
                  </a:schemeClr>
                </a:solidFill>
                <a:uFill>
                  <a:noFill/>
                </a:uFill>
                <a:latin typeface="Calibri"/>
                <a:ea typeface="Calibri"/>
                <a:cs typeface="Calibri"/>
                <a:sym typeface="Calibri"/>
              </a:rPr>
              <a:t>Conference on Computer Vision and Pattern Recognition, p. 3376–3385,</a:t>
            </a:r>
          </a:p>
          <a:p>
            <a:pPr marL="571500" lvl="1">
              <a:buSzPts val="1800"/>
            </a:pPr>
            <a:r>
              <a:rPr lang="en-US" sz="1800">
                <a:solidFill>
                  <a:schemeClr val="bg1">
                    <a:lumMod val="50000"/>
                  </a:schemeClr>
                </a:solidFill>
                <a:uFill>
                  <a:noFill/>
                </a:uFill>
                <a:latin typeface="Calibri"/>
                <a:ea typeface="Calibri"/>
                <a:cs typeface="Calibri"/>
                <a:sym typeface="Calibri"/>
              </a:rPr>
              <a:t>2015.</a:t>
            </a:r>
          </a:p>
          <a:p>
            <a:pPr marL="571500" lvl="1">
              <a:buSzPts val="1800"/>
            </a:pPr>
            <a:r>
              <a:rPr lang="en-US" sz="1800">
                <a:solidFill>
                  <a:schemeClr val="bg1">
                    <a:lumMod val="50000"/>
                  </a:schemeClr>
                </a:solidFill>
                <a:uFill>
                  <a:noFill/>
                </a:uFill>
                <a:latin typeface="Calibri"/>
                <a:ea typeface="Calibri"/>
                <a:cs typeface="Calibri"/>
                <a:sym typeface="Calibri"/>
              </a:rPr>
              <a:t>[3] L. N. C. </a:t>
            </a:r>
            <a:r>
              <a:rPr lang="en-US" sz="1800" err="1">
                <a:solidFill>
                  <a:schemeClr val="bg1">
                    <a:lumMod val="50000"/>
                  </a:schemeClr>
                </a:solidFill>
                <a:uFill>
                  <a:noFill/>
                </a:uFill>
                <a:latin typeface="Calibri"/>
                <a:ea typeface="Calibri"/>
                <a:cs typeface="Calibri"/>
                <a:sym typeface="Calibri"/>
              </a:rPr>
              <a:t>Farabet</a:t>
            </a:r>
            <a:r>
              <a:rPr lang="en-US" sz="1800">
                <a:solidFill>
                  <a:schemeClr val="bg1">
                    <a:lumMod val="50000"/>
                  </a:schemeClr>
                </a:solidFill>
                <a:uFill>
                  <a:noFill/>
                </a:uFill>
                <a:latin typeface="Calibri"/>
                <a:ea typeface="Calibri"/>
                <a:cs typeface="Calibri"/>
                <a:sym typeface="Calibri"/>
              </a:rPr>
              <a:t>, C. </a:t>
            </a:r>
            <a:r>
              <a:rPr lang="en-US" sz="1800" err="1">
                <a:solidFill>
                  <a:schemeClr val="bg1">
                    <a:lumMod val="50000"/>
                  </a:schemeClr>
                </a:solidFill>
                <a:uFill>
                  <a:noFill/>
                </a:uFill>
                <a:latin typeface="Calibri"/>
                <a:ea typeface="Calibri"/>
                <a:cs typeface="Calibri"/>
                <a:sym typeface="Calibri"/>
              </a:rPr>
              <a:t>Couprie</a:t>
            </a:r>
            <a:r>
              <a:rPr lang="en-US" sz="1800">
                <a:solidFill>
                  <a:schemeClr val="bg1">
                    <a:lumMod val="50000"/>
                  </a:schemeClr>
                </a:solidFill>
                <a:uFill>
                  <a:noFill/>
                </a:uFill>
                <a:latin typeface="Calibri"/>
                <a:ea typeface="Calibri"/>
                <a:cs typeface="Calibri"/>
                <a:sym typeface="Calibri"/>
              </a:rPr>
              <a:t> and Y. </a:t>
            </a:r>
            <a:r>
              <a:rPr lang="en-US" sz="1800" err="1">
                <a:solidFill>
                  <a:schemeClr val="bg1">
                    <a:lumMod val="50000"/>
                  </a:schemeClr>
                </a:solidFill>
                <a:uFill>
                  <a:noFill/>
                </a:uFill>
                <a:latin typeface="Calibri"/>
                <a:ea typeface="Calibri"/>
                <a:cs typeface="Calibri"/>
                <a:sym typeface="Calibri"/>
              </a:rPr>
              <a:t>LeCun</a:t>
            </a:r>
            <a:r>
              <a:rPr lang="en-US" sz="1800">
                <a:solidFill>
                  <a:schemeClr val="bg1">
                    <a:lumMod val="50000"/>
                  </a:schemeClr>
                </a:solidFill>
                <a:uFill>
                  <a:noFill/>
                </a:uFill>
                <a:latin typeface="Calibri"/>
                <a:ea typeface="Calibri"/>
                <a:cs typeface="Calibri"/>
                <a:sym typeface="Calibri"/>
              </a:rPr>
              <a:t>, “Learning hierarchical</a:t>
            </a:r>
          </a:p>
          <a:p>
            <a:pPr marL="571500" lvl="1">
              <a:buSzPts val="1800"/>
            </a:pPr>
            <a:r>
              <a:rPr lang="en-US" sz="1800">
                <a:solidFill>
                  <a:schemeClr val="bg1">
                    <a:lumMod val="50000"/>
                  </a:schemeClr>
                </a:solidFill>
                <a:uFill>
                  <a:noFill/>
                </a:uFill>
                <a:latin typeface="Calibri"/>
                <a:ea typeface="Calibri"/>
                <a:cs typeface="Calibri"/>
                <a:sym typeface="Calibri"/>
              </a:rPr>
              <a:t>features for scene labeling.,” IEEE transactions on pattern analysis and</a:t>
            </a:r>
          </a:p>
          <a:p>
            <a:pPr marL="571500" lvl="1">
              <a:buSzPts val="1800"/>
            </a:pPr>
            <a:r>
              <a:rPr lang="en-US" sz="1800">
                <a:solidFill>
                  <a:schemeClr val="bg1">
                    <a:lumMod val="50000"/>
                  </a:schemeClr>
                </a:solidFill>
                <a:uFill>
                  <a:noFill/>
                </a:uFill>
                <a:latin typeface="Calibri"/>
                <a:ea typeface="Calibri"/>
                <a:cs typeface="Calibri"/>
                <a:sym typeface="Calibri"/>
              </a:rPr>
              <a:t>machine intelligence, vol. 35, no. 8, p. 1915– 1929, 2013.</a:t>
            </a:r>
          </a:p>
          <a:p>
            <a:pPr marL="571500" lvl="1">
              <a:buSzPts val="1800"/>
            </a:pPr>
            <a:r>
              <a:rPr lang="en-US" sz="1800">
                <a:solidFill>
                  <a:schemeClr val="bg1">
                    <a:lumMod val="50000"/>
                  </a:schemeClr>
                </a:solidFill>
                <a:uFill>
                  <a:noFill/>
                </a:uFill>
                <a:latin typeface="Calibri"/>
                <a:ea typeface="Calibri"/>
                <a:cs typeface="Calibri"/>
                <a:sym typeface="Calibri"/>
              </a:rPr>
              <a:t>[4] E. S. J. Long and T. Darrell, “Fully convolutional networks for semantic</a:t>
            </a:r>
          </a:p>
          <a:p>
            <a:pPr marL="571500" lvl="1">
              <a:buSzPts val="1800"/>
            </a:pPr>
            <a:r>
              <a:rPr lang="en-US" sz="1800">
                <a:solidFill>
                  <a:schemeClr val="bg1">
                    <a:lumMod val="50000"/>
                  </a:schemeClr>
                </a:solidFill>
                <a:uFill>
                  <a:noFill/>
                </a:uFill>
                <a:latin typeface="Calibri"/>
                <a:ea typeface="Calibri"/>
                <a:cs typeface="Calibri"/>
                <a:sym typeface="Calibri"/>
              </a:rPr>
              <a:t>segmentation,” In Proceedings of the IEEE Conference on Computer</a:t>
            </a:r>
          </a:p>
          <a:p>
            <a:pPr marL="571500" lvl="1">
              <a:buSzPts val="1800"/>
            </a:pPr>
            <a:r>
              <a:rPr lang="en-US" sz="1800">
                <a:solidFill>
                  <a:schemeClr val="bg1">
                    <a:lumMod val="50000"/>
                  </a:schemeClr>
                </a:solidFill>
                <a:uFill>
                  <a:noFill/>
                </a:uFill>
                <a:latin typeface="Calibri"/>
                <a:ea typeface="Calibri"/>
                <a:cs typeface="Calibri"/>
                <a:sym typeface="Calibri"/>
              </a:rPr>
              <a:t>Vision and Pattern Recognition, p. 3431–3440, 2015.</a:t>
            </a:r>
          </a:p>
          <a:p>
            <a:pPr marL="571500" lvl="1">
              <a:buSzPts val="1800"/>
            </a:pPr>
            <a:r>
              <a:rPr lang="en-US" sz="1800">
                <a:solidFill>
                  <a:schemeClr val="bg1">
                    <a:lumMod val="50000"/>
                  </a:schemeClr>
                </a:solidFill>
                <a:uFill>
                  <a:noFill/>
                </a:uFill>
                <a:latin typeface="Calibri"/>
                <a:ea typeface="Calibri"/>
                <a:cs typeface="Calibri"/>
                <a:sym typeface="Calibri"/>
              </a:rPr>
              <a:t>[5] E. S. J. Long and T. Darrell, “Fully convolutional networks for semantic</a:t>
            </a:r>
          </a:p>
          <a:p>
            <a:pPr marL="571500" lvl="1">
              <a:buSzPts val="1800"/>
            </a:pPr>
            <a:r>
              <a:rPr lang="en-US" sz="1800">
                <a:solidFill>
                  <a:schemeClr val="bg1">
                    <a:lumMod val="50000"/>
                  </a:schemeClr>
                </a:solidFill>
                <a:uFill>
                  <a:noFill/>
                </a:uFill>
                <a:latin typeface="Calibri"/>
                <a:ea typeface="Calibri"/>
                <a:cs typeface="Calibri"/>
                <a:sym typeface="Calibri"/>
              </a:rPr>
              <a:t>segmentation,” CVPR, 2015.</a:t>
            </a:r>
          </a:p>
          <a:p>
            <a:pPr marL="571500" lvl="1">
              <a:buSzPts val="1800"/>
            </a:pPr>
            <a:r>
              <a:rPr lang="en-US" sz="1800">
                <a:solidFill>
                  <a:schemeClr val="bg1">
                    <a:lumMod val="50000"/>
                  </a:schemeClr>
                </a:solidFill>
                <a:uFill>
                  <a:noFill/>
                </a:uFill>
                <a:latin typeface="Calibri"/>
                <a:ea typeface="Calibri"/>
                <a:cs typeface="Calibri"/>
                <a:sym typeface="Calibri"/>
              </a:rPr>
              <a:t>[6] A. S. E. Denton, S. </a:t>
            </a:r>
            <a:r>
              <a:rPr lang="en-US" sz="1800" err="1">
                <a:solidFill>
                  <a:schemeClr val="bg1">
                    <a:lumMod val="50000"/>
                  </a:schemeClr>
                </a:solidFill>
                <a:uFill>
                  <a:noFill/>
                </a:uFill>
                <a:latin typeface="Calibri"/>
                <a:ea typeface="Calibri"/>
                <a:cs typeface="Calibri"/>
                <a:sym typeface="Calibri"/>
              </a:rPr>
              <a:t>Chintala</a:t>
            </a:r>
            <a:r>
              <a:rPr lang="en-US" sz="1800">
                <a:solidFill>
                  <a:schemeClr val="bg1">
                    <a:lumMod val="50000"/>
                  </a:schemeClr>
                </a:solidFill>
                <a:uFill>
                  <a:noFill/>
                </a:uFill>
                <a:latin typeface="Calibri"/>
                <a:ea typeface="Calibri"/>
                <a:cs typeface="Calibri"/>
                <a:sym typeface="Calibri"/>
              </a:rPr>
              <a:t> and R. Fergus, “Deep generative image</a:t>
            </a:r>
          </a:p>
          <a:p>
            <a:pPr marL="571500" lvl="1">
              <a:buSzPts val="1800"/>
            </a:pPr>
            <a:r>
              <a:rPr lang="en-US" sz="1800">
                <a:solidFill>
                  <a:schemeClr val="bg1">
                    <a:lumMod val="50000"/>
                  </a:schemeClr>
                </a:solidFill>
                <a:uFill>
                  <a:noFill/>
                </a:uFill>
                <a:latin typeface="Calibri"/>
                <a:ea typeface="Calibri"/>
                <a:cs typeface="Calibri"/>
                <a:sym typeface="Calibri"/>
              </a:rPr>
              <a:t>models using a </a:t>
            </a:r>
            <a:r>
              <a:rPr lang="en-US" sz="1800" err="1">
                <a:solidFill>
                  <a:schemeClr val="bg1">
                    <a:lumMod val="50000"/>
                  </a:schemeClr>
                </a:solidFill>
                <a:uFill>
                  <a:noFill/>
                </a:uFill>
                <a:latin typeface="Calibri"/>
                <a:ea typeface="Calibri"/>
                <a:cs typeface="Calibri"/>
                <a:sym typeface="Calibri"/>
              </a:rPr>
              <a:t>laplacian</a:t>
            </a:r>
            <a:r>
              <a:rPr lang="en-US" sz="1800">
                <a:solidFill>
                  <a:schemeClr val="bg1">
                    <a:lumMod val="50000"/>
                  </a:schemeClr>
                </a:solidFill>
                <a:uFill>
                  <a:noFill/>
                </a:uFill>
                <a:latin typeface="Calibri"/>
                <a:ea typeface="Calibri"/>
                <a:cs typeface="Calibri"/>
                <a:sym typeface="Calibri"/>
              </a:rPr>
              <a:t> pyramid of adversarial networks,” NIPS, 2015.</a:t>
            </a:r>
          </a:p>
          <a:p>
            <a:pPr marL="571500" lvl="1">
              <a:buSzPts val="1800"/>
            </a:pPr>
            <a:r>
              <a:rPr lang="en-US" sz="1800">
                <a:solidFill>
                  <a:schemeClr val="bg1">
                    <a:lumMod val="50000"/>
                  </a:schemeClr>
                </a:solidFill>
                <a:uFill>
                  <a:noFill/>
                </a:uFill>
                <a:latin typeface="Calibri"/>
                <a:ea typeface="Calibri"/>
                <a:cs typeface="Calibri"/>
                <a:sym typeface="Calibri"/>
              </a:rPr>
              <a:t>[7] X. Y. L. L. B. S. S. Reed, Z. </a:t>
            </a:r>
            <a:r>
              <a:rPr lang="en-US" sz="1800" err="1">
                <a:solidFill>
                  <a:schemeClr val="bg1">
                    <a:lumMod val="50000"/>
                  </a:schemeClr>
                </a:solidFill>
                <a:uFill>
                  <a:noFill/>
                </a:uFill>
                <a:latin typeface="Calibri"/>
                <a:ea typeface="Calibri"/>
                <a:cs typeface="Calibri"/>
                <a:sym typeface="Calibri"/>
              </a:rPr>
              <a:t>Akata</a:t>
            </a:r>
            <a:r>
              <a:rPr lang="en-US" sz="1800">
                <a:solidFill>
                  <a:schemeClr val="bg1">
                    <a:lumMod val="50000"/>
                  </a:schemeClr>
                </a:solidFill>
                <a:uFill>
                  <a:noFill/>
                </a:uFill>
                <a:latin typeface="Calibri"/>
                <a:ea typeface="Calibri"/>
                <a:cs typeface="Calibri"/>
                <a:sym typeface="Calibri"/>
              </a:rPr>
              <a:t> and H. Lee, “Generative adversarial</a:t>
            </a:r>
          </a:p>
          <a:p>
            <a:pPr marL="571500" lvl="1">
              <a:buSzPts val="1800"/>
            </a:pPr>
            <a:r>
              <a:rPr lang="en-US" sz="1800">
                <a:solidFill>
                  <a:schemeClr val="bg1">
                    <a:lumMod val="50000"/>
                  </a:schemeClr>
                </a:solidFill>
                <a:uFill>
                  <a:noFill/>
                </a:uFill>
                <a:latin typeface="Calibri"/>
                <a:ea typeface="Calibri"/>
                <a:cs typeface="Calibri"/>
                <a:sym typeface="Calibri"/>
              </a:rPr>
              <a:t>text to image synthesis,” ICML, 2016.</a:t>
            </a:r>
          </a:p>
          <a:p>
            <a:pPr marL="571500" lvl="1">
              <a:buSzPts val="1800"/>
            </a:pPr>
            <a:r>
              <a:rPr lang="en-US" sz="1800">
                <a:solidFill>
                  <a:schemeClr val="bg1">
                    <a:lumMod val="50000"/>
                  </a:schemeClr>
                </a:solidFill>
                <a:uFill>
                  <a:noFill/>
                </a:uFill>
                <a:latin typeface="Calibri"/>
                <a:ea typeface="Calibri"/>
                <a:cs typeface="Calibri"/>
                <a:sym typeface="Calibri"/>
              </a:rPr>
              <a:t>[8] T. Z. Phillip Isola, Jun-Yan Zhu and A. A. </a:t>
            </a:r>
            <a:r>
              <a:rPr lang="en-US" sz="1800" err="1">
                <a:solidFill>
                  <a:schemeClr val="bg1">
                    <a:lumMod val="50000"/>
                  </a:schemeClr>
                </a:solidFill>
                <a:uFill>
                  <a:noFill/>
                </a:uFill>
                <a:latin typeface="Calibri"/>
                <a:ea typeface="Calibri"/>
                <a:cs typeface="Calibri"/>
                <a:sym typeface="Calibri"/>
              </a:rPr>
              <a:t>Efros</a:t>
            </a:r>
            <a:r>
              <a:rPr lang="en-US" sz="1800">
                <a:solidFill>
                  <a:schemeClr val="bg1">
                    <a:lumMod val="50000"/>
                  </a:schemeClr>
                </a:solidFill>
                <a:uFill>
                  <a:noFill/>
                </a:uFill>
                <a:latin typeface="Calibri"/>
                <a:ea typeface="Calibri"/>
                <a:cs typeface="Calibri"/>
                <a:sym typeface="Calibri"/>
              </a:rPr>
              <a:t>, “Image-to-image</a:t>
            </a:r>
          </a:p>
          <a:p>
            <a:pPr marL="571500" lvl="1">
              <a:buSzPts val="1800"/>
            </a:pPr>
            <a:r>
              <a:rPr lang="en-US" sz="1800">
                <a:solidFill>
                  <a:schemeClr val="bg1">
                    <a:lumMod val="50000"/>
                  </a:schemeClr>
                </a:solidFill>
                <a:uFill>
                  <a:noFill/>
                </a:uFill>
                <a:latin typeface="Calibri"/>
                <a:ea typeface="Calibri"/>
                <a:cs typeface="Calibri"/>
                <a:sym typeface="Calibri"/>
              </a:rPr>
              <a:t>translation with conditional adversarial networks,” arXiv:1611.07004v3,</a:t>
            </a:r>
          </a:p>
          <a:p>
            <a:pPr marL="571500" lvl="1">
              <a:buSzPts val="1800"/>
            </a:pPr>
            <a:r>
              <a:rPr lang="en-US" sz="1800">
                <a:solidFill>
                  <a:schemeClr val="bg1">
                    <a:lumMod val="50000"/>
                  </a:schemeClr>
                </a:solidFill>
                <a:uFill>
                  <a:noFill/>
                </a:uFill>
                <a:latin typeface="Calibri"/>
                <a:ea typeface="Calibri"/>
                <a:cs typeface="Calibri"/>
                <a:sym typeface="Calibri"/>
              </a:rPr>
              <a:t>2018.</a:t>
            </a:r>
          </a:p>
          <a:p>
            <a:pPr marL="571500" marR="0" lvl="1" algn="l" rtl="0">
              <a:lnSpc>
                <a:spcPct val="100000"/>
              </a:lnSpc>
              <a:spcBef>
                <a:spcPts val="0"/>
              </a:spcBef>
              <a:spcAft>
                <a:spcPts val="0"/>
              </a:spcAft>
              <a:buClr>
                <a:srgbClr val="000000"/>
              </a:buClr>
              <a:buSzPts val="1800"/>
            </a:pPr>
            <a:endParaRPr lang="en-US" sz="1800">
              <a:solidFill>
                <a:schemeClr val="bg1">
                  <a:lumMod val="50000"/>
                </a:schemeClr>
              </a:solidFill>
              <a:latin typeface="Calibri"/>
              <a:ea typeface="Calibri"/>
              <a:cs typeface="Calibri"/>
              <a:sym typeface="Calibri"/>
            </a:endParaRPr>
          </a:p>
          <a:p>
            <a:pPr marL="571500" marR="0" lvl="1" algn="l" rtl="0">
              <a:lnSpc>
                <a:spcPct val="100000"/>
              </a:lnSpc>
              <a:spcBef>
                <a:spcPts val="0"/>
              </a:spcBef>
              <a:spcAft>
                <a:spcPts val="0"/>
              </a:spcAft>
              <a:buClr>
                <a:srgbClr val="000000"/>
              </a:buClr>
              <a:buSzPts val="1800"/>
            </a:pPr>
            <a:endParaRPr lang="en-US" sz="1800" b="1">
              <a:latin typeface="Calibri"/>
              <a:ea typeface="Calibri"/>
              <a:cs typeface="Calibri"/>
              <a:sym typeface="Calibri"/>
            </a:endParaRPr>
          </a:p>
        </p:txBody>
      </p:sp>
      <p:sp>
        <p:nvSpPr>
          <p:cNvPr id="4" name="Google Shape;206;p12">
            <a:extLst>
              <a:ext uri="{FF2B5EF4-FFF2-40B4-BE49-F238E27FC236}">
                <a16:creationId xmlns:a16="http://schemas.microsoft.com/office/drawing/2014/main" id="{4EB70FA8-E2B4-4C9D-9E30-3CD537F03EB3}"/>
              </a:ext>
            </a:extLst>
          </p:cNvPr>
          <p:cNvSpPr txBox="1"/>
          <p:nvPr/>
        </p:nvSpPr>
        <p:spPr>
          <a:xfrm>
            <a:off x="-9872" y="715963"/>
            <a:ext cx="8229600" cy="5826640"/>
          </a:xfrm>
          <a:prstGeom prst="rect">
            <a:avLst/>
          </a:prstGeom>
          <a:noFill/>
          <a:ln>
            <a:noFill/>
          </a:ln>
        </p:spPr>
        <p:txBody>
          <a:bodyPr spcFirstLastPara="1" wrap="square" lIns="91425" tIns="91425" rIns="91425" bIns="91425" anchor="t" anchorCtr="0">
            <a:noAutofit/>
          </a:bodyPr>
          <a:lstStyle/>
          <a:p>
            <a:pPr marL="571500" lvl="1">
              <a:buSzPts val="1800"/>
            </a:pPr>
            <a:r>
              <a:rPr lang="en-US" sz="1800">
                <a:solidFill>
                  <a:schemeClr val="bg1">
                    <a:lumMod val="50000"/>
                  </a:schemeClr>
                </a:solidFill>
                <a:uFill>
                  <a:noFill/>
                </a:uFill>
                <a:latin typeface="Calibri"/>
                <a:ea typeface="Calibri"/>
                <a:cs typeface="Calibri"/>
                <a:sym typeface="Calibri"/>
              </a:rPr>
              <a:t>[9] S. C. Pauline Luc, Camille </a:t>
            </a:r>
            <a:r>
              <a:rPr lang="en-US" sz="1800" err="1">
                <a:solidFill>
                  <a:schemeClr val="bg1">
                    <a:lumMod val="50000"/>
                  </a:schemeClr>
                </a:solidFill>
                <a:uFill>
                  <a:noFill/>
                </a:uFill>
                <a:latin typeface="Calibri"/>
                <a:ea typeface="Calibri"/>
                <a:cs typeface="Calibri"/>
                <a:sym typeface="Calibri"/>
              </a:rPr>
              <a:t>Couprie</a:t>
            </a:r>
            <a:r>
              <a:rPr lang="en-US" sz="1800">
                <a:solidFill>
                  <a:schemeClr val="bg1">
                    <a:lumMod val="50000"/>
                  </a:schemeClr>
                </a:solidFill>
                <a:uFill>
                  <a:noFill/>
                </a:uFill>
                <a:latin typeface="Calibri"/>
                <a:ea typeface="Calibri"/>
                <a:cs typeface="Calibri"/>
                <a:sym typeface="Calibri"/>
              </a:rPr>
              <a:t>, “Semantic segmentation using</a:t>
            </a:r>
          </a:p>
          <a:p>
            <a:pPr marL="571500" lvl="1">
              <a:buSzPts val="1800"/>
            </a:pPr>
            <a:r>
              <a:rPr lang="en-US" sz="1800">
                <a:solidFill>
                  <a:schemeClr val="bg1">
                    <a:lumMod val="50000"/>
                  </a:schemeClr>
                </a:solidFill>
                <a:uFill>
                  <a:noFill/>
                </a:uFill>
                <a:latin typeface="Calibri"/>
                <a:ea typeface="Calibri"/>
                <a:cs typeface="Calibri"/>
                <a:sym typeface="Calibri"/>
              </a:rPr>
              <a:t>adversarial networks,” arXiv:1611.08408, 2016.</a:t>
            </a:r>
          </a:p>
          <a:p>
            <a:pPr marL="571500" lvl="1">
              <a:buSzPts val="1800"/>
            </a:pPr>
            <a:r>
              <a:rPr lang="en-US" sz="1800">
                <a:solidFill>
                  <a:schemeClr val="bg1">
                    <a:lumMod val="50000"/>
                  </a:schemeClr>
                </a:solidFill>
                <a:uFill>
                  <a:noFill/>
                </a:uFill>
                <a:latin typeface="Calibri"/>
                <a:ea typeface="Calibri"/>
                <a:cs typeface="Calibri"/>
                <a:sym typeface="Calibri"/>
              </a:rPr>
              <a:t>[10] P. F. O. </a:t>
            </a:r>
            <a:r>
              <a:rPr lang="en-US" sz="1800" err="1">
                <a:solidFill>
                  <a:schemeClr val="bg1">
                    <a:lumMod val="50000"/>
                  </a:schemeClr>
                </a:solidFill>
                <a:uFill>
                  <a:noFill/>
                </a:uFill>
                <a:latin typeface="Calibri"/>
                <a:ea typeface="Calibri"/>
                <a:cs typeface="Calibri"/>
                <a:sym typeface="Calibri"/>
              </a:rPr>
              <a:t>Ronneberger</a:t>
            </a:r>
            <a:r>
              <a:rPr lang="en-US" sz="1800">
                <a:solidFill>
                  <a:schemeClr val="bg1">
                    <a:lumMod val="50000"/>
                  </a:schemeClr>
                </a:solidFill>
                <a:uFill>
                  <a:noFill/>
                </a:uFill>
                <a:latin typeface="Calibri"/>
                <a:ea typeface="Calibri"/>
                <a:cs typeface="Calibri"/>
                <a:sym typeface="Calibri"/>
              </a:rPr>
              <a:t> and T. </a:t>
            </a:r>
            <a:r>
              <a:rPr lang="en-US" sz="1800" err="1">
                <a:solidFill>
                  <a:schemeClr val="bg1">
                    <a:lumMod val="50000"/>
                  </a:schemeClr>
                </a:solidFill>
                <a:uFill>
                  <a:noFill/>
                </a:uFill>
                <a:latin typeface="Calibri"/>
                <a:ea typeface="Calibri"/>
                <a:cs typeface="Calibri"/>
                <a:sym typeface="Calibri"/>
              </a:rPr>
              <a:t>Brox</a:t>
            </a:r>
            <a:r>
              <a:rPr lang="en-US" sz="1800">
                <a:solidFill>
                  <a:schemeClr val="bg1">
                    <a:lumMod val="50000"/>
                  </a:schemeClr>
                </a:solidFill>
                <a:uFill>
                  <a:noFill/>
                </a:uFill>
                <a:latin typeface="Calibri"/>
                <a:ea typeface="Calibri"/>
                <a:cs typeface="Calibri"/>
                <a:sym typeface="Calibri"/>
              </a:rPr>
              <a:t>, “U-net: Convolutional networks for</a:t>
            </a:r>
          </a:p>
          <a:p>
            <a:pPr marL="571500" lvl="1">
              <a:buSzPts val="1800"/>
            </a:pPr>
            <a:r>
              <a:rPr lang="en-US" sz="1800">
                <a:solidFill>
                  <a:schemeClr val="bg1">
                    <a:lumMod val="50000"/>
                  </a:schemeClr>
                </a:solidFill>
                <a:uFill>
                  <a:noFill/>
                </a:uFill>
                <a:latin typeface="Calibri"/>
                <a:ea typeface="Calibri"/>
                <a:cs typeface="Calibri"/>
                <a:sym typeface="Calibri"/>
              </a:rPr>
              <a:t>biomedical image segmentation,” MICCAI, 2015.</a:t>
            </a:r>
          </a:p>
          <a:p>
            <a:pPr marL="571500" lvl="1">
              <a:buSzPts val="1800"/>
            </a:pPr>
            <a:r>
              <a:rPr lang="en-US" sz="1800">
                <a:solidFill>
                  <a:schemeClr val="bg1">
                    <a:lumMod val="50000"/>
                  </a:schemeClr>
                </a:solidFill>
                <a:uFill>
                  <a:noFill/>
                </a:uFill>
                <a:latin typeface="Calibri"/>
                <a:ea typeface="Calibri"/>
                <a:cs typeface="Calibri"/>
                <a:sym typeface="Calibri"/>
              </a:rPr>
              <a:t>[11] L. M. A. Radford and S. </a:t>
            </a:r>
            <a:r>
              <a:rPr lang="en-US" sz="1800" err="1">
                <a:solidFill>
                  <a:schemeClr val="bg1">
                    <a:lumMod val="50000"/>
                  </a:schemeClr>
                </a:solidFill>
                <a:uFill>
                  <a:noFill/>
                </a:uFill>
                <a:latin typeface="Calibri"/>
                <a:ea typeface="Calibri"/>
                <a:cs typeface="Calibri"/>
                <a:sym typeface="Calibri"/>
              </a:rPr>
              <a:t>Chintala</a:t>
            </a:r>
            <a:r>
              <a:rPr lang="en-US" sz="1800">
                <a:solidFill>
                  <a:schemeClr val="bg1">
                    <a:lumMod val="50000"/>
                  </a:schemeClr>
                </a:solidFill>
                <a:uFill>
                  <a:noFill/>
                </a:uFill>
                <a:latin typeface="Calibri"/>
                <a:ea typeface="Calibri"/>
                <a:cs typeface="Calibri"/>
                <a:sym typeface="Calibri"/>
              </a:rPr>
              <a:t>, “Unsupervised representation learning</a:t>
            </a:r>
          </a:p>
          <a:p>
            <a:pPr marL="571500" lvl="1">
              <a:buSzPts val="1800"/>
            </a:pPr>
            <a:r>
              <a:rPr lang="en-US" sz="1800">
                <a:solidFill>
                  <a:schemeClr val="bg1">
                    <a:lumMod val="50000"/>
                  </a:schemeClr>
                </a:solidFill>
                <a:uFill>
                  <a:noFill/>
                </a:uFill>
                <a:latin typeface="Calibri"/>
                <a:ea typeface="Calibri"/>
                <a:cs typeface="Calibri"/>
                <a:sym typeface="Calibri"/>
              </a:rPr>
              <a:t>with deep convolutional generative adversarial networks,” ICLR, 2016.</a:t>
            </a:r>
          </a:p>
          <a:p>
            <a:pPr marL="571500" lvl="1">
              <a:buSzPts val="1800"/>
            </a:pPr>
            <a:r>
              <a:rPr lang="en-US" sz="1800">
                <a:solidFill>
                  <a:schemeClr val="bg1">
                    <a:lumMod val="50000"/>
                  </a:schemeClr>
                </a:solidFill>
                <a:uFill>
                  <a:noFill/>
                </a:uFill>
                <a:latin typeface="Calibri"/>
                <a:ea typeface="Calibri"/>
                <a:cs typeface="Calibri"/>
                <a:sym typeface="Calibri"/>
              </a:rPr>
              <a:t>[12] S. </a:t>
            </a:r>
            <a:r>
              <a:rPr lang="en-US" sz="1800" err="1">
                <a:solidFill>
                  <a:schemeClr val="bg1">
                    <a:lumMod val="50000"/>
                  </a:schemeClr>
                </a:solidFill>
                <a:uFill>
                  <a:noFill/>
                </a:uFill>
                <a:latin typeface="Calibri"/>
                <a:ea typeface="Calibri"/>
                <a:cs typeface="Calibri"/>
                <a:sym typeface="Calibri"/>
              </a:rPr>
              <a:t>Ioffe</a:t>
            </a:r>
            <a:r>
              <a:rPr lang="en-US" sz="1800">
                <a:solidFill>
                  <a:schemeClr val="bg1">
                    <a:lumMod val="50000"/>
                  </a:schemeClr>
                </a:solidFill>
                <a:uFill>
                  <a:noFill/>
                </a:uFill>
                <a:latin typeface="Calibri"/>
                <a:ea typeface="Calibri"/>
                <a:cs typeface="Calibri"/>
                <a:sym typeface="Calibri"/>
              </a:rPr>
              <a:t> and C. </a:t>
            </a:r>
            <a:r>
              <a:rPr lang="en-US" sz="1800" err="1">
                <a:solidFill>
                  <a:schemeClr val="bg1">
                    <a:lumMod val="50000"/>
                  </a:schemeClr>
                </a:solidFill>
                <a:uFill>
                  <a:noFill/>
                </a:uFill>
                <a:latin typeface="Calibri"/>
                <a:ea typeface="Calibri"/>
                <a:cs typeface="Calibri"/>
                <a:sym typeface="Calibri"/>
              </a:rPr>
              <a:t>Szegedy</a:t>
            </a:r>
            <a:r>
              <a:rPr lang="en-US" sz="1800">
                <a:solidFill>
                  <a:schemeClr val="bg1">
                    <a:lumMod val="50000"/>
                  </a:schemeClr>
                </a:solidFill>
                <a:uFill>
                  <a:noFill/>
                </a:uFill>
                <a:latin typeface="Calibri"/>
                <a:ea typeface="Calibri"/>
                <a:cs typeface="Calibri"/>
                <a:sym typeface="Calibri"/>
              </a:rPr>
              <a:t>, “Batch normalization: Accelerating deep</a:t>
            </a:r>
          </a:p>
          <a:p>
            <a:pPr marL="571500" lvl="1">
              <a:buSzPts val="1800"/>
            </a:pPr>
            <a:r>
              <a:rPr lang="en-US" sz="1800">
                <a:solidFill>
                  <a:schemeClr val="bg1">
                    <a:lumMod val="50000"/>
                  </a:schemeClr>
                </a:solidFill>
                <a:uFill>
                  <a:noFill/>
                </a:uFill>
                <a:latin typeface="Calibri"/>
                <a:ea typeface="Calibri"/>
                <a:cs typeface="Calibri"/>
                <a:sym typeface="Calibri"/>
              </a:rPr>
              <a:t>network training by reducing internal covariate shift,” ICML.</a:t>
            </a:r>
          </a:p>
          <a:p>
            <a:pPr marL="571500" lvl="1">
              <a:buSzPts val="1800"/>
            </a:pPr>
            <a:r>
              <a:rPr lang="en-US" sz="1800">
                <a:solidFill>
                  <a:schemeClr val="bg1">
                    <a:lumMod val="50000"/>
                  </a:schemeClr>
                </a:solidFill>
                <a:uFill>
                  <a:noFill/>
                </a:uFill>
                <a:latin typeface="Calibri"/>
                <a:ea typeface="Calibri"/>
                <a:cs typeface="Calibri"/>
                <a:sym typeface="Calibri"/>
              </a:rPr>
              <a:t>[13] J. D. T. D. D. Pathak, P. </a:t>
            </a:r>
            <a:r>
              <a:rPr lang="en-US" sz="1800" err="1">
                <a:solidFill>
                  <a:schemeClr val="bg1">
                    <a:lumMod val="50000"/>
                  </a:schemeClr>
                </a:solidFill>
                <a:uFill>
                  <a:noFill/>
                </a:uFill>
                <a:latin typeface="Calibri"/>
                <a:ea typeface="Calibri"/>
                <a:cs typeface="Calibri"/>
                <a:sym typeface="Calibri"/>
              </a:rPr>
              <a:t>Krahenbuhl</a:t>
            </a:r>
            <a:r>
              <a:rPr lang="en-US" sz="1800">
                <a:solidFill>
                  <a:schemeClr val="bg1">
                    <a:lumMod val="50000"/>
                  </a:schemeClr>
                </a:solidFill>
                <a:uFill>
                  <a:noFill/>
                </a:uFill>
                <a:latin typeface="Calibri"/>
                <a:ea typeface="Calibri"/>
                <a:cs typeface="Calibri"/>
                <a:sym typeface="Calibri"/>
              </a:rPr>
              <a:t> and A. A. </a:t>
            </a:r>
            <a:r>
              <a:rPr lang="en-US" sz="1800" err="1">
                <a:solidFill>
                  <a:schemeClr val="bg1">
                    <a:lumMod val="50000"/>
                  </a:schemeClr>
                </a:solidFill>
                <a:uFill>
                  <a:noFill/>
                </a:uFill>
                <a:latin typeface="Calibri"/>
                <a:ea typeface="Calibri"/>
                <a:cs typeface="Calibri"/>
                <a:sym typeface="Calibri"/>
              </a:rPr>
              <a:t>Efros</a:t>
            </a:r>
            <a:r>
              <a:rPr lang="en-US" sz="1800">
                <a:solidFill>
                  <a:schemeClr val="bg1">
                    <a:lumMod val="50000"/>
                  </a:schemeClr>
                </a:solidFill>
                <a:uFill>
                  <a:noFill/>
                </a:uFill>
                <a:latin typeface="Calibri"/>
                <a:ea typeface="Calibri"/>
                <a:cs typeface="Calibri"/>
                <a:sym typeface="Calibri"/>
              </a:rPr>
              <a:t>, “Context encoders:</a:t>
            </a:r>
          </a:p>
          <a:p>
            <a:pPr marL="571500" lvl="1">
              <a:buSzPts val="1800"/>
            </a:pPr>
            <a:r>
              <a:rPr lang="en-US" sz="1800">
                <a:solidFill>
                  <a:schemeClr val="bg1">
                    <a:lumMod val="50000"/>
                  </a:schemeClr>
                </a:solidFill>
                <a:uFill>
                  <a:noFill/>
                </a:uFill>
                <a:latin typeface="Calibri"/>
                <a:ea typeface="Calibri"/>
                <a:cs typeface="Calibri"/>
                <a:sym typeface="Calibri"/>
              </a:rPr>
              <a:t>Feature learning by inpainting,” CVPR, 2016.</a:t>
            </a:r>
          </a:p>
          <a:p>
            <a:pPr marL="571500" lvl="1">
              <a:buSzPts val="1800"/>
            </a:pPr>
            <a:r>
              <a:rPr lang="en-US" sz="1800">
                <a:solidFill>
                  <a:schemeClr val="bg1">
                    <a:lumMod val="50000"/>
                  </a:schemeClr>
                </a:solidFill>
                <a:uFill>
                  <a:noFill/>
                </a:uFill>
                <a:latin typeface="Calibri"/>
                <a:ea typeface="Calibri"/>
                <a:cs typeface="Calibri"/>
                <a:sym typeface="Calibri"/>
              </a:rPr>
              <a:t>[14] X. Wang and A. Gupta, “Generative image modeling using style and</a:t>
            </a:r>
          </a:p>
          <a:p>
            <a:pPr marL="571500" lvl="1">
              <a:buSzPts val="1800"/>
            </a:pPr>
            <a:r>
              <a:rPr lang="en-US" sz="1800">
                <a:solidFill>
                  <a:schemeClr val="bg1">
                    <a:lumMod val="50000"/>
                  </a:schemeClr>
                </a:solidFill>
                <a:uFill>
                  <a:noFill/>
                </a:uFill>
                <a:latin typeface="Calibri"/>
                <a:ea typeface="Calibri"/>
                <a:cs typeface="Calibri"/>
                <a:sym typeface="Calibri"/>
              </a:rPr>
              <a:t>structure adversarial networks,” ECCV, 2016.</a:t>
            </a:r>
          </a:p>
          <a:p>
            <a:pPr marL="571500" lvl="1">
              <a:buSzPts val="1800"/>
            </a:pPr>
            <a:r>
              <a:rPr lang="en-US" sz="1800">
                <a:solidFill>
                  <a:schemeClr val="bg1">
                    <a:lumMod val="50000"/>
                  </a:schemeClr>
                </a:solidFill>
                <a:uFill>
                  <a:noFill/>
                </a:uFill>
                <a:latin typeface="Calibri"/>
                <a:ea typeface="Calibri"/>
                <a:cs typeface="Calibri"/>
                <a:sym typeface="Calibri"/>
              </a:rPr>
              <a:t>[15] S. K. S. A. B. L. Larsen and O. </a:t>
            </a:r>
            <a:r>
              <a:rPr lang="en-US" sz="1800" err="1">
                <a:solidFill>
                  <a:schemeClr val="bg1">
                    <a:lumMod val="50000"/>
                  </a:schemeClr>
                </a:solidFill>
                <a:uFill>
                  <a:noFill/>
                </a:uFill>
                <a:latin typeface="Calibri"/>
                <a:ea typeface="Calibri"/>
                <a:cs typeface="Calibri"/>
                <a:sym typeface="Calibri"/>
              </a:rPr>
              <a:t>Winther</a:t>
            </a:r>
            <a:r>
              <a:rPr lang="en-US" sz="1800">
                <a:solidFill>
                  <a:schemeClr val="bg1">
                    <a:lumMod val="50000"/>
                  </a:schemeClr>
                </a:solidFill>
                <a:uFill>
                  <a:noFill/>
                </a:uFill>
                <a:latin typeface="Calibri"/>
                <a:ea typeface="Calibri"/>
                <a:cs typeface="Calibri"/>
                <a:sym typeface="Calibri"/>
              </a:rPr>
              <a:t>, “Autoencoding beyond pixels</a:t>
            </a:r>
          </a:p>
          <a:p>
            <a:pPr marL="571500" lvl="1">
              <a:buSzPts val="1800"/>
            </a:pPr>
            <a:r>
              <a:rPr lang="en-US" sz="1800">
                <a:solidFill>
                  <a:schemeClr val="bg1">
                    <a:lumMod val="50000"/>
                  </a:schemeClr>
                </a:solidFill>
                <a:uFill>
                  <a:noFill/>
                </a:uFill>
                <a:latin typeface="Calibri"/>
                <a:ea typeface="Calibri"/>
                <a:cs typeface="Calibri"/>
                <a:sym typeface="Calibri"/>
              </a:rPr>
              <a:t>using a learned similarity metric,” ICML, 2016.</a:t>
            </a:r>
          </a:p>
          <a:p>
            <a:pPr marL="571500" lvl="1">
              <a:buSzPts val="1800"/>
            </a:pPr>
            <a:r>
              <a:rPr lang="en-US" sz="1800">
                <a:solidFill>
                  <a:schemeClr val="bg1">
                    <a:lumMod val="50000"/>
                  </a:schemeClr>
                </a:solidFill>
                <a:uFill>
                  <a:noFill/>
                </a:uFill>
                <a:latin typeface="Calibri"/>
                <a:ea typeface="Calibri"/>
                <a:cs typeface="Calibri"/>
                <a:sym typeface="Calibri"/>
              </a:rPr>
              <a:t>[16] C. Li and M. Wand, “Precomputed real-time texture synthesis with</a:t>
            </a:r>
          </a:p>
          <a:p>
            <a:pPr marL="571500" lvl="1">
              <a:buSzPts val="1800"/>
            </a:pPr>
            <a:r>
              <a:rPr lang="en-US" sz="1800" err="1">
                <a:solidFill>
                  <a:schemeClr val="bg1">
                    <a:lumMod val="50000"/>
                  </a:schemeClr>
                </a:solidFill>
                <a:uFill>
                  <a:noFill/>
                </a:uFill>
                <a:latin typeface="Calibri"/>
                <a:ea typeface="Calibri"/>
                <a:cs typeface="Calibri"/>
                <a:sym typeface="Calibri"/>
              </a:rPr>
              <a:t>markovian</a:t>
            </a:r>
            <a:r>
              <a:rPr lang="en-US" sz="1800">
                <a:solidFill>
                  <a:schemeClr val="bg1">
                    <a:lumMod val="50000"/>
                  </a:schemeClr>
                </a:solidFill>
                <a:uFill>
                  <a:noFill/>
                </a:uFill>
                <a:latin typeface="Calibri"/>
                <a:ea typeface="Calibri"/>
                <a:cs typeface="Calibri"/>
                <a:sym typeface="Calibri"/>
              </a:rPr>
              <a:t> generative adversarial networks,” ECCV, 2016.</a:t>
            </a:r>
          </a:p>
          <a:p>
            <a:pPr marL="571500" lvl="1">
              <a:buSzPts val="1800"/>
            </a:pPr>
            <a:r>
              <a:rPr lang="en-US" sz="1800">
                <a:solidFill>
                  <a:schemeClr val="bg1">
                    <a:lumMod val="50000"/>
                  </a:schemeClr>
                </a:solidFill>
                <a:uFill>
                  <a:noFill/>
                </a:uFill>
                <a:latin typeface="Calibri"/>
                <a:ea typeface="Calibri"/>
                <a:cs typeface="Calibri"/>
                <a:sym typeface="Calibri"/>
              </a:rPr>
              <a:t>[17] A. A. </a:t>
            </a:r>
            <a:r>
              <a:rPr lang="en-US" sz="1800" err="1">
                <a:solidFill>
                  <a:schemeClr val="bg1">
                    <a:lumMod val="50000"/>
                  </a:schemeClr>
                </a:solidFill>
                <a:uFill>
                  <a:noFill/>
                </a:uFill>
                <a:latin typeface="Calibri"/>
                <a:ea typeface="Calibri"/>
                <a:cs typeface="Calibri"/>
                <a:sym typeface="Calibri"/>
              </a:rPr>
              <a:t>Efros</a:t>
            </a:r>
            <a:r>
              <a:rPr lang="en-US" sz="1800">
                <a:solidFill>
                  <a:schemeClr val="bg1">
                    <a:lumMod val="50000"/>
                  </a:schemeClr>
                </a:solidFill>
                <a:uFill>
                  <a:noFill/>
                </a:uFill>
                <a:latin typeface="Calibri"/>
                <a:ea typeface="Calibri"/>
                <a:cs typeface="Calibri"/>
                <a:sym typeface="Calibri"/>
              </a:rPr>
              <a:t> and T. K. Leung, “Texture synthesis by nonparametric</a:t>
            </a:r>
          </a:p>
          <a:p>
            <a:pPr marL="571500" lvl="1">
              <a:buSzPts val="1800"/>
            </a:pPr>
            <a:r>
              <a:rPr lang="en-US" sz="1800">
                <a:solidFill>
                  <a:schemeClr val="bg1">
                    <a:lumMod val="50000"/>
                  </a:schemeClr>
                </a:solidFill>
                <a:uFill>
                  <a:noFill/>
                </a:uFill>
                <a:latin typeface="Calibri"/>
                <a:ea typeface="Calibri"/>
                <a:cs typeface="Calibri"/>
                <a:sym typeface="Calibri"/>
              </a:rPr>
              <a:t>sampling,” ICCV, 1999.</a:t>
            </a:r>
          </a:p>
          <a:p>
            <a:pPr marL="571500" lvl="1">
              <a:buSzPts val="1800"/>
            </a:pPr>
            <a:r>
              <a:rPr lang="en-US" sz="1800">
                <a:solidFill>
                  <a:schemeClr val="bg1">
                    <a:lumMod val="50000"/>
                  </a:schemeClr>
                </a:solidFill>
                <a:uFill>
                  <a:noFill/>
                </a:uFill>
                <a:latin typeface="Calibri"/>
                <a:ea typeface="Calibri"/>
                <a:cs typeface="Calibri"/>
                <a:sym typeface="Calibri"/>
              </a:rPr>
              <a:t>[18] A. A. </a:t>
            </a:r>
            <a:r>
              <a:rPr lang="en-US" sz="1800" err="1">
                <a:solidFill>
                  <a:schemeClr val="bg1">
                    <a:lumMod val="50000"/>
                  </a:schemeClr>
                </a:solidFill>
                <a:uFill>
                  <a:noFill/>
                </a:uFill>
                <a:latin typeface="Calibri"/>
                <a:ea typeface="Calibri"/>
                <a:cs typeface="Calibri"/>
                <a:sym typeface="Calibri"/>
              </a:rPr>
              <a:t>Efros</a:t>
            </a:r>
            <a:r>
              <a:rPr lang="en-US" sz="1800">
                <a:solidFill>
                  <a:schemeClr val="bg1">
                    <a:lumMod val="50000"/>
                  </a:schemeClr>
                </a:solidFill>
                <a:uFill>
                  <a:noFill/>
                </a:uFill>
                <a:latin typeface="Calibri"/>
                <a:ea typeface="Calibri"/>
                <a:cs typeface="Calibri"/>
                <a:sym typeface="Calibri"/>
              </a:rPr>
              <a:t> and W. T. Freeman, “Image quilting for texture synthesis</a:t>
            </a:r>
          </a:p>
          <a:p>
            <a:pPr marL="571500" lvl="1">
              <a:buSzPts val="1800"/>
            </a:pPr>
            <a:r>
              <a:rPr lang="en-US" sz="1800">
                <a:solidFill>
                  <a:schemeClr val="bg1">
                    <a:lumMod val="50000"/>
                  </a:schemeClr>
                </a:solidFill>
                <a:uFill>
                  <a:noFill/>
                </a:uFill>
                <a:latin typeface="Calibri"/>
                <a:ea typeface="Calibri"/>
                <a:cs typeface="Calibri"/>
                <a:sym typeface="Calibri"/>
              </a:rPr>
              <a:t>and transfer,” SIGGRAPH, 2001.</a:t>
            </a:r>
          </a:p>
        </p:txBody>
      </p:sp>
      <p:sp>
        <p:nvSpPr>
          <p:cNvPr id="5" name="Slide Number Placeholder 1">
            <a:extLst>
              <a:ext uri="{FF2B5EF4-FFF2-40B4-BE49-F238E27FC236}">
                <a16:creationId xmlns:a16="http://schemas.microsoft.com/office/drawing/2014/main" id="{CC00792E-43AE-4D02-951D-A52A6C92A6C9}"/>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06"/>
                                        </p:tgtEl>
                                      </p:cBhvr>
                                    </p:animEffect>
                                    <p:set>
                                      <p:cBhvr>
                                        <p:cTn id="12" dur="1" fill="hold">
                                          <p:stCondLst>
                                            <p:cond delay="499"/>
                                          </p:stCondLst>
                                        </p:cTn>
                                        <p:tgtEl>
                                          <p:spTgt spid="20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6"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1DDED96-CB56-48FE-9A0F-C8C1AEA73AA2}"/>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11</a:t>
            </a:fld>
            <a:endParaRPr lang="en-US"/>
          </a:p>
        </p:txBody>
      </p:sp>
      <p:pic>
        <p:nvPicPr>
          <p:cNvPr id="1026" name="Picture 2" descr="Ribbon banner with text thank you for emotion Vector Image">
            <a:extLst>
              <a:ext uri="{FF2B5EF4-FFF2-40B4-BE49-F238E27FC236}">
                <a16:creationId xmlns:a16="http://schemas.microsoft.com/office/drawing/2014/main" id="{51D771CC-4400-49F2-8F36-E0750FB86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83" b="24388"/>
          <a:stretch/>
        </p:blipFill>
        <p:spPr bwMode="auto">
          <a:xfrm>
            <a:off x="2921000" y="1006996"/>
            <a:ext cx="6350000" cy="4178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 name="TextBox 9">
            <a:extLst>
              <a:ext uri="{FF2B5EF4-FFF2-40B4-BE49-F238E27FC236}">
                <a16:creationId xmlns:a16="http://schemas.microsoft.com/office/drawing/2014/main" id="{B0CC5106-70F2-4CBB-A635-6A41986CA5C3}"/>
              </a:ext>
            </a:extLst>
          </p:cNvPr>
          <p:cNvSpPr txBox="1"/>
          <p:nvPr/>
        </p:nvSpPr>
        <p:spPr>
          <a:xfrm>
            <a:off x="325616" y="83976"/>
            <a:ext cx="8608447" cy="1200329"/>
          </a:xfrm>
          <a:prstGeom prst="rect">
            <a:avLst/>
          </a:prstGeom>
          <a:noFill/>
        </p:spPr>
        <p:txBody>
          <a:bodyPr wrap="none" rtlCol="0">
            <a:spAutoFit/>
          </a:bodyPr>
          <a:lstStyle/>
          <a:p>
            <a:r>
              <a:rPr lang="en-US" sz="3600" b="1" dirty="0">
                <a:solidFill>
                  <a:schemeClr val="tx1"/>
                </a:solidFill>
                <a:latin typeface="Product Sans" panose="020B0403030502040203" pitchFamily="34" charset="0"/>
              </a:rPr>
              <a:t>Sematic Image Segmentation </a:t>
            </a:r>
          </a:p>
          <a:p>
            <a:r>
              <a:rPr lang="en-US" sz="3600" b="1" dirty="0">
                <a:solidFill>
                  <a:schemeClr val="tx1"/>
                </a:solidFill>
                <a:latin typeface="Product Sans" panose="020B0403030502040203" pitchFamily="34" charset="0"/>
              </a:rPr>
              <a:t>using Conditional Adversarial Networks</a:t>
            </a:r>
          </a:p>
        </p:txBody>
      </p:sp>
      <p:sp>
        <p:nvSpPr>
          <p:cNvPr id="22" name="Google Shape;155;p4">
            <a:extLst>
              <a:ext uri="{FF2B5EF4-FFF2-40B4-BE49-F238E27FC236}">
                <a16:creationId xmlns:a16="http://schemas.microsoft.com/office/drawing/2014/main" id="{6BC92789-0FEA-494A-BF8C-0221908A9620}"/>
              </a:ext>
            </a:extLst>
          </p:cNvPr>
          <p:cNvSpPr txBox="1"/>
          <p:nvPr/>
        </p:nvSpPr>
        <p:spPr>
          <a:xfrm>
            <a:off x="325616" y="1409650"/>
            <a:ext cx="8929718" cy="7159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00000"/>
              </a:buClr>
              <a:buSzPts val="3412"/>
              <a:buFont typeface="Arial"/>
              <a:buNone/>
            </a:pPr>
            <a:r>
              <a:rPr lang="en-US" sz="2800" b="1" dirty="0">
                <a:solidFill>
                  <a:srgbClr val="00B050"/>
                </a:solidFill>
                <a:latin typeface="Product Sans" panose="020B0403030502040203" pitchFamily="34" charset="0"/>
              </a:rPr>
              <a:t>Problem Statement:</a:t>
            </a:r>
            <a:endParaRPr lang="en-US" sz="2800" b="0" i="0" u="none" strike="noStrike" cap="none" dirty="0">
              <a:solidFill>
                <a:srgbClr val="00B050"/>
              </a:solidFill>
              <a:latin typeface="Product Sans" panose="020B0403030502040203" pitchFamily="34" charset="0"/>
              <a:sym typeface="Arial"/>
            </a:endParaRPr>
          </a:p>
        </p:txBody>
      </p:sp>
      <p:sp>
        <p:nvSpPr>
          <p:cNvPr id="24" name="Rectangle 23">
            <a:extLst>
              <a:ext uri="{FF2B5EF4-FFF2-40B4-BE49-F238E27FC236}">
                <a16:creationId xmlns:a16="http://schemas.microsoft.com/office/drawing/2014/main" id="{40AEB963-7C45-489E-BA5C-722DA96C44D8}"/>
              </a:ext>
            </a:extLst>
          </p:cNvPr>
          <p:cNvSpPr/>
          <p:nvPr/>
        </p:nvSpPr>
        <p:spPr>
          <a:xfrm>
            <a:off x="441471" y="2125613"/>
            <a:ext cx="6145941" cy="4308872"/>
          </a:xfrm>
          <a:prstGeom prst="rect">
            <a:avLst/>
          </a:prstGeom>
        </p:spPr>
        <p:txBody>
          <a:bodyPr wrap="square">
            <a:spAutoFit/>
          </a:bodyPr>
          <a:lstStyle/>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Semantic segmentation models are very useful in variety of tasks such as :  </a:t>
            </a:r>
          </a:p>
          <a:p>
            <a:pPr marL="342900" indent="-342900">
              <a:buSzPts val="1600"/>
              <a:buFont typeface="Wingdings" panose="05000000000000000000" pitchFamily="2" charset="2"/>
              <a:buChar char="v"/>
            </a:pPr>
            <a:r>
              <a:rPr lang="en-US" sz="2000" dirty="0">
                <a:solidFill>
                  <a:schemeClr val="bg1">
                    <a:lumMod val="50000"/>
                  </a:schemeClr>
                </a:solidFill>
                <a:latin typeface="Product Sans" panose="020B0403030502090203" charset="0"/>
              </a:rPr>
              <a:t>Autonomous vehicles</a:t>
            </a:r>
          </a:p>
          <a:p>
            <a:pPr marL="342900" indent="-342900">
              <a:buSzPts val="1600"/>
              <a:buFont typeface="Wingdings" panose="05000000000000000000" pitchFamily="2" charset="2"/>
              <a:buChar char="v"/>
            </a:pPr>
            <a:r>
              <a:rPr lang="en-US" sz="2000" dirty="0">
                <a:solidFill>
                  <a:schemeClr val="bg1">
                    <a:lumMod val="50000"/>
                  </a:schemeClr>
                </a:solidFill>
                <a:latin typeface="Product Sans" panose="020B0403030502090203" charset="0"/>
              </a:rPr>
              <a:t>Medical image diagnostics</a:t>
            </a:r>
          </a:p>
          <a:p>
            <a:pPr marL="342900" lvl="1" indent="-342900">
              <a:buSzPts val="1600"/>
              <a:buFont typeface="Arial" panose="020B0604020202020204" pitchFamily="34" charset="0"/>
              <a:buChar char="•"/>
            </a:pPr>
            <a:endParaRPr lang="en-US" dirty="0">
              <a:solidFill>
                <a:schemeClr val="bg1">
                  <a:lumMod val="50000"/>
                </a:schemeClr>
              </a:solidFill>
            </a:endParaRPr>
          </a:p>
          <a:p>
            <a:pPr marL="342900" indent="-342900">
              <a:buSzPts val="1600"/>
              <a:buFont typeface="Arial" panose="020B0604020202020204" pitchFamily="34" charset="0"/>
              <a:buChar char="•"/>
            </a:pPr>
            <a:endParaRPr lang="en-US" dirty="0">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Most of the object detection techniques involve deep learning and artificial intelligence. </a:t>
            </a:r>
          </a:p>
          <a:p>
            <a:pPr>
              <a:buSzPts val="1600"/>
            </a:pPr>
            <a:endParaRPr lang="en-US" sz="2400" dirty="0">
              <a:solidFill>
                <a:schemeClr val="bg1">
                  <a:lumMod val="50000"/>
                </a:schemeClr>
              </a:solidFill>
              <a:latin typeface="Product Sans" panose="020B0403030502090203" charset="0"/>
            </a:endParaRPr>
          </a:p>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However these require large data sets and resources.</a:t>
            </a:r>
          </a:p>
          <a:p>
            <a:pPr>
              <a:buSzPts val="1600"/>
            </a:pPr>
            <a:endParaRPr lang="en-US" dirty="0">
              <a:solidFill>
                <a:schemeClr val="bg1">
                  <a:lumMod val="50000"/>
                </a:schemeClr>
              </a:solidFill>
            </a:endParaRPr>
          </a:p>
        </p:txBody>
      </p:sp>
      <p:pic>
        <p:nvPicPr>
          <p:cNvPr id="2" name="Picture 1">
            <a:extLst>
              <a:ext uri="{FF2B5EF4-FFF2-40B4-BE49-F238E27FC236}">
                <a16:creationId xmlns:a16="http://schemas.microsoft.com/office/drawing/2014/main" id="{F54911A6-320F-4037-AC63-59F80F4112FB}"/>
              </a:ext>
            </a:extLst>
          </p:cNvPr>
          <p:cNvPicPr>
            <a:picLocks noChangeAspect="1"/>
          </p:cNvPicPr>
          <p:nvPr/>
        </p:nvPicPr>
        <p:blipFill>
          <a:blip r:embed="rId3"/>
          <a:stretch>
            <a:fillRect/>
          </a:stretch>
        </p:blipFill>
        <p:spPr>
          <a:xfrm>
            <a:off x="6780653" y="2456356"/>
            <a:ext cx="4949361" cy="2421505"/>
          </a:xfrm>
          <a:prstGeom prst="rect">
            <a:avLst/>
          </a:prstGeom>
        </p:spPr>
      </p:pic>
      <p:sp>
        <p:nvSpPr>
          <p:cNvPr id="6" name="Slide Number Placeholder 1">
            <a:extLst>
              <a:ext uri="{FF2B5EF4-FFF2-40B4-BE49-F238E27FC236}">
                <a16:creationId xmlns:a16="http://schemas.microsoft.com/office/drawing/2014/main" id="{1215F262-821E-4183-9B11-57D052574F15}"/>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2</a:t>
            </a:fld>
            <a:endParaRPr lang="en-US"/>
          </a:p>
        </p:txBody>
      </p:sp>
    </p:spTree>
    <p:extLst>
      <p:ext uri="{BB962C8B-B14F-4D97-AF65-F5344CB8AC3E}">
        <p14:creationId xmlns:p14="http://schemas.microsoft.com/office/powerpoint/2010/main" val="566536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 name="TextBox 9">
            <a:extLst>
              <a:ext uri="{FF2B5EF4-FFF2-40B4-BE49-F238E27FC236}">
                <a16:creationId xmlns:a16="http://schemas.microsoft.com/office/drawing/2014/main" id="{B0CC5106-70F2-4CBB-A635-6A41986CA5C3}"/>
              </a:ext>
            </a:extLst>
          </p:cNvPr>
          <p:cNvSpPr txBox="1"/>
          <p:nvPr/>
        </p:nvSpPr>
        <p:spPr>
          <a:xfrm>
            <a:off x="325616" y="83976"/>
            <a:ext cx="8608447" cy="1200329"/>
          </a:xfrm>
          <a:prstGeom prst="rect">
            <a:avLst/>
          </a:prstGeom>
          <a:noFill/>
        </p:spPr>
        <p:txBody>
          <a:bodyPr wrap="none" rtlCol="0">
            <a:spAutoFit/>
          </a:bodyPr>
          <a:lstStyle/>
          <a:p>
            <a:r>
              <a:rPr lang="en-US" sz="3600" b="1" dirty="0">
                <a:solidFill>
                  <a:schemeClr val="tx1"/>
                </a:solidFill>
                <a:latin typeface="Product Sans" panose="020B0403030502040203" pitchFamily="34" charset="0"/>
              </a:rPr>
              <a:t>Sematic Image Segmentation </a:t>
            </a:r>
          </a:p>
          <a:p>
            <a:r>
              <a:rPr lang="en-US" sz="3600" b="1" dirty="0">
                <a:solidFill>
                  <a:schemeClr val="tx1"/>
                </a:solidFill>
                <a:latin typeface="Product Sans" panose="020B0403030502040203" pitchFamily="34" charset="0"/>
              </a:rPr>
              <a:t>using Conditional Adversarial Networks</a:t>
            </a:r>
          </a:p>
        </p:txBody>
      </p:sp>
      <p:sp>
        <p:nvSpPr>
          <p:cNvPr id="22" name="Google Shape;155;p4">
            <a:extLst>
              <a:ext uri="{FF2B5EF4-FFF2-40B4-BE49-F238E27FC236}">
                <a16:creationId xmlns:a16="http://schemas.microsoft.com/office/drawing/2014/main" id="{6BC92789-0FEA-494A-BF8C-0221908A9620}"/>
              </a:ext>
            </a:extLst>
          </p:cNvPr>
          <p:cNvSpPr txBox="1"/>
          <p:nvPr/>
        </p:nvSpPr>
        <p:spPr>
          <a:xfrm>
            <a:off x="325616" y="1409650"/>
            <a:ext cx="8929718" cy="7159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00000"/>
              </a:buClr>
              <a:buSzPts val="3412"/>
              <a:buFont typeface="Arial"/>
              <a:buNone/>
            </a:pPr>
            <a:r>
              <a:rPr lang="en-US" sz="2800" b="1" dirty="0">
                <a:solidFill>
                  <a:srgbClr val="00B050"/>
                </a:solidFill>
                <a:latin typeface="Product Sans" panose="020B0403030502040203" pitchFamily="34" charset="0"/>
              </a:rPr>
              <a:t>Objective:</a:t>
            </a:r>
            <a:endParaRPr lang="en-US" sz="2800" b="0" i="0" u="none" strike="noStrike" cap="none" dirty="0">
              <a:solidFill>
                <a:srgbClr val="00B050"/>
              </a:solidFill>
              <a:latin typeface="Product Sans" panose="020B0403030502040203" pitchFamily="34" charset="0"/>
              <a:sym typeface="Arial"/>
            </a:endParaRPr>
          </a:p>
        </p:txBody>
      </p:sp>
      <p:sp>
        <p:nvSpPr>
          <p:cNvPr id="24" name="Rectangle 23">
            <a:extLst>
              <a:ext uri="{FF2B5EF4-FFF2-40B4-BE49-F238E27FC236}">
                <a16:creationId xmlns:a16="http://schemas.microsoft.com/office/drawing/2014/main" id="{40AEB963-7C45-489E-BA5C-722DA96C44D8}"/>
              </a:ext>
            </a:extLst>
          </p:cNvPr>
          <p:cNvSpPr/>
          <p:nvPr/>
        </p:nvSpPr>
        <p:spPr>
          <a:xfrm>
            <a:off x="441471" y="2125613"/>
            <a:ext cx="6145941" cy="4216539"/>
          </a:xfrm>
          <a:prstGeom prst="rect">
            <a:avLst/>
          </a:prstGeom>
        </p:spPr>
        <p:txBody>
          <a:bodyPr wrap="square">
            <a:spAutoFit/>
          </a:bodyPr>
          <a:lstStyle/>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Our objective is to implement Semantic segmentation model using conditional Generative Adversarial  Network</a:t>
            </a:r>
          </a:p>
          <a:p>
            <a:pPr lvl="1">
              <a:buSzPts val="1600"/>
            </a:pPr>
            <a:endParaRPr lang="en-US" dirty="0">
              <a:solidFill>
                <a:schemeClr val="bg1">
                  <a:lumMod val="50000"/>
                </a:schemeClr>
              </a:solidFill>
            </a:endParaRPr>
          </a:p>
          <a:p>
            <a:pPr marL="342900" indent="-342900">
              <a:buSzPts val="1600"/>
              <a:buFont typeface="Arial" panose="020B0604020202020204" pitchFamily="34" charset="0"/>
              <a:buChar char="•"/>
            </a:pPr>
            <a:endParaRPr lang="en-US" dirty="0">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We predict the output image based on the ground truth image available in the dataset</a:t>
            </a:r>
          </a:p>
          <a:p>
            <a:pPr marL="342900" indent="-342900">
              <a:buSzPts val="1600"/>
              <a:buFont typeface="Arial" panose="020B0604020202020204" pitchFamily="34" charset="0"/>
              <a:buChar char="•"/>
            </a:pPr>
            <a:endParaRPr lang="en-US" sz="2400" dirty="0">
              <a:solidFill>
                <a:schemeClr val="bg1">
                  <a:lumMod val="50000"/>
                </a:schemeClr>
              </a:solidFill>
              <a:latin typeface="Product Sans" panose="020B0403030502090203" charset="0"/>
            </a:endParaRPr>
          </a:p>
          <a:p>
            <a:pPr marL="342900" indent="-342900">
              <a:buSzPts val="1600"/>
              <a:buFont typeface="Arial" panose="020B0604020202020204" pitchFamily="34" charset="0"/>
              <a:buChar char="•"/>
            </a:pPr>
            <a:r>
              <a:rPr lang="en-US" sz="2400" dirty="0">
                <a:solidFill>
                  <a:schemeClr val="bg1">
                    <a:lumMod val="50000"/>
                  </a:schemeClr>
                </a:solidFill>
                <a:latin typeface="Product Sans" panose="020B0403030502090203" charset="0"/>
              </a:rPr>
              <a:t>To learn spatial object distributions, for example, roads are at the bottom of images, etc. </a:t>
            </a:r>
            <a:endParaRPr lang="en-US" dirty="0">
              <a:solidFill>
                <a:schemeClr val="bg1">
                  <a:lumMod val="50000"/>
                </a:schemeClr>
              </a:solidFill>
            </a:endParaRPr>
          </a:p>
        </p:txBody>
      </p:sp>
      <p:pic>
        <p:nvPicPr>
          <p:cNvPr id="4" name="Picture 3">
            <a:extLst>
              <a:ext uri="{FF2B5EF4-FFF2-40B4-BE49-F238E27FC236}">
                <a16:creationId xmlns:a16="http://schemas.microsoft.com/office/drawing/2014/main" id="{2C749CBE-4BE0-4456-9CAE-49BD58E8F537}"/>
              </a:ext>
            </a:extLst>
          </p:cNvPr>
          <p:cNvPicPr>
            <a:picLocks noChangeAspect="1"/>
          </p:cNvPicPr>
          <p:nvPr/>
        </p:nvPicPr>
        <p:blipFill>
          <a:blip r:embed="rId3"/>
          <a:stretch>
            <a:fillRect/>
          </a:stretch>
        </p:blipFill>
        <p:spPr>
          <a:xfrm>
            <a:off x="6617723" y="2250958"/>
            <a:ext cx="5364481" cy="2682240"/>
          </a:xfrm>
          <a:prstGeom prst="rect">
            <a:avLst/>
          </a:prstGeom>
        </p:spPr>
      </p:pic>
      <p:sp>
        <p:nvSpPr>
          <p:cNvPr id="6" name="Slide Number Placeholder 1">
            <a:extLst>
              <a:ext uri="{FF2B5EF4-FFF2-40B4-BE49-F238E27FC236}">
                <a16:creationId xmlns:a16="http://schemas.microsoft.com/office/drawing/2014/main" id="{466B17E3-130E-4FEF-9185-51862187F661}"/>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3</a:t>
            </a:fld>
            <a:endParaRPr lang="en-US"/>
          </a:p>
        </p:txBody>
      </p:sp>
    </p:spTree>
    <p:extLst>
      <p:ext uri="{BB962C8B-B14F-4D97-AF65-F5344CB8AC3E}">
        <p14:creationId xmlns:p14="http://schemas.microsoft.com/office/powerpoint/2010/main" val="266859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 name="TextBox 9">
            <a:extLst>
              <a:ext uri="{FF2B5EF4-FFF2-40B4-BE49-F238E27FC236}">
                <a16:creationId xmlns:a16="http://schemas.microsoft.com/office/drawing/2014/main" id="{B0CC5106-70F2-4CBB-A635-6A41986CA5C3}"/>
              </a:ext>
            </a:extLst>
          </p:cNvPr>
          <p:cNvSpPr txBox="1"/>
          <p:nvPr/>
        </p:nvSpPr>
        <p:spPr>
          <a:xfrm>
            <a:off x="325616" y="83976"/>
            <a:ext cx="8608447" cy="1200329"/>
          </a:xfrm>
          <a:prstGeom prst="rect">
            <a:avLst/>
          </a:prstGeom>
          <a:noFill/>
        </p:spPr>
        <p:txBody>
          <a:bodyPr wrap="none" rtlCol="0">
            <a:spAutoFit/>
          </a:bodyPr>
          <a:lstStyle/>
          <a:p>
            <a:r>
              <a:rPr lang="en-US" sz="3600" b="1">
                <a:solidFill>
                  <a:schemeClr val="tx1"/>
                </a:solidFill>
                <a:latin typeface="Product Sans" panose="020B0403030502040203" pitchFamily="34" charset="0"/>
              </a:rPr>
              <a:t>Sematic Image Segmentation </a:t>
            </a:r>
          </a:p>
          <a:p>
            <a:r>
              <a:rPr lang="en-US" sz="3600" b="1">
                <a:solidFill>
                  <a:schemeClr val="tx1"/>
                </a:solidFill>
                <a:latin typeface="Product Sans" panose="020B0403030502040203" pitchFamily="34" charset="0"/>
              </a:rPr>
              <a:t>using Conditional Adversarial Networks</a:t>
            </a:r>
          </a:p>
        </p:txBody>
      </p:sp>
      <p:sp>
        <p:nvSpPr>
          <p:cNvPr id="22" name="Google Shape;155;p4">
            <a:extLst>
              <a:ext uri="{FF2B5EF4-FFF2-40B4-BE49-F238E27FC236}">
                <a16:creationId xmlns:a16="http://schemas.microsoft.com/office/drawing/2014/main" id="{6BC92789-0FEA-494A-BF8C-0221908A9620}"/>
              </a:ext>
            </a:extLst>
          </p:cNvPr>
          <p:cNvSpPr txBox="1"/>
          <p:nvPr/>
        </p:nvSpPr>
        <p:spPr>
          <a:xfrm>
            <a:off x="325616" y="1409650"/>
            <a:ext cx="8929718" cy="7159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00000"/>
              </a:buClr>
              <a:buSzPts val="3412"/>
              <a:buFont typeface="Arial"/>
              <a:buNone/>
            </a:pPr>
            <a:r>
              <a:rPr lang="en-US" sz="2800" b="1">
                <a:solidFill>
                  <a:srgbClr val="00B050"/>
                </a:solidFill>
                <a:latin typeface="Product Sans" panose="020B0403030502040203" pitchFamily="34" charset="0"/>
              </a:rPr>
              <a:t>Introduction:</a:t>
            </a:r>
            <a:endParaRPr lang="en-US" sz="2800" b="0" i="0" u="none" strike="noStrike" cap="none">
              <a:solidFill>
                <a:srgbClr val="00B050"/>
              </a:solidFill>
              <a:latin typeface="Product Sans" panose="020B0403030502040203" pitchFamily="34" charset="0"/>
              <a:sym typeface="Arial"/>
            </a:endParaRPr>
          </a:p>
        </p:txBody>
      </p:sp>
      <p:sp>
        <p:nvSpPr>
          <p:cNvPr id="24" name="Rectangle 23">
            <a:extLst>
              <a:ext uri="{FF2B5EF4-FFF2-40B4-BE49-F238E27FC236}">
                <a16:creationId xmlns:a16="http://schemas.microsoft.com/office/drawing/2014/main" id="{40AEB963-7C45-489E-BA5C-722DA96C44D8}"/>
              </a:ext>
            </a:extLst>
          </p:cNvPr>
          <p:cNvSpPr/>
          <p:nvPr/>
        </p:nvSpPr>
        <p:spPr>
          <a:xfrm>
            <a:off x="441471" y="2125613"/>
            <a:ext cx="6145941" cy="3754874"/>
          </a:xfrm>
          <a:prstGeom prst="rect">
            <a:avLst/>
          </a:prstGeom>
        </p:spPr>
        <p:txBody>
          <a:bodyPr wrap="square">
            <a:spAutoFit/>
          </a:bodyPr>
          <a:lstStyle/>
          <a:p>
            <a:pPr marL="342900" indent="-342900">
              <a:buSzPts val="1600"/>
              <a:buFont typeface="Arial" panose="020B0604020202020204" pitchFamily="34" charset="0"/>
              <a:buChar char="•"/>
            </a:pPr>
            <a:r>
              <a:rPr lang="en-US">
                <a:solidFill>
                  <a:schemeClr val="bg1">
                    <a:lumMod val="50000"/>
                  </a:schemeClr>
                </a:solidFill>
              </a:rPr>
              <a:t>Semantic segmentation is a visual scene understanding task which can be formulated as a dense labelling problem, where the goal is to predict a category label at each pixel in the input image</a:t>
            </a:r>
          </a:p>
          <a:p>
            <a:pPr marL="342900" indent="-342900">
              <a:buSzPts val="1600"/>
              <a:buFont typeface="Arial" panose="020B0604020202020204" pitchFamily="34" charset="0"/>
              <a:buChar char="•"/>
            </a:pPr>
            <a:endParaRPr lang="en-US">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a:solidFill>
                  <a:schemeClr val="bg1">
                    <a:lumMod val="50000"/>
                  </a:schemeClr>
                </a:solidFill>
              </a:rPr>
              <a:t>CNN’s learn to minimize a loss function – an objective that scores the quality of results – and although the learning process in CNN is automatic, a lot of manual effort is still required for designing effective losses. In other words, we still have to tell the CNN what we wish it to minimize which is an open problem and generally requires expert knowledge.</a:t>
            </a:r>
          </a:p>
          <a:p>
            <a:pPr marL="342900" indent="-342900">
              <a:buSzPts val="1600"/>
              <a:buFont typeface="Arial" panose="020B0604020202020204" pitchFamily="34" charset="0"/>
              <a:buChar char="•"/>
            </a:pPr>
            <a:endParaRPr lang="en-US">
              <a:solidFill>
                <a:schemeClr val="bg1">
                  <a:lumMod val="50000"/>
                </a:schemeClr>
              </a:solidFill>
            </a:endParaRPr>
          </a:p>
          <a:p>
            <a:pPr marL="342900" indent="-342900">
              <a:buSzPts val="1600"/>
              <a:buFont typeface="Arial" panose="020B0604020202020204" pitchFamily="34" charset="0"/>
              <a:buChar char="•"/>
            </a:pPr>
            <a:r>
              <a:rPr lang="en-US">
                <a:solidFill>
                  <a:schemeClr val="bg1">
                    <a:lumMod val="50000"/>
                  </a:schemeClr>
                </a:solidFill>
              </a:rPr>
              <a:t>We make the output indistinguishable from reality and then automatically learn a loss function appropriate for satisfying this goal. This is done using Generative Adversarial Networks (GANs).</a:t>
            </a:r>
          </a:p>
          <a:p>
            <a:pPr marL="342900" indent="-342900">
              <a:buSzPts val="1600"/>
              <a:buFont typeface="Arial" panose="020B0604020202020204" pitchFamily="34" charset="0"/>
              <a:buChar char="•"/>
            </a:pPr>
            <a:endParaRPr lang="en-US">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a:solidFill>
                  <a:schemeClr val="bg1">
                    <a:lumMod val="50000"/>
                  </a:schemeClr>
                </a:solidFill>
              </a:rPr>
              <a:t>GANs learn a loss that tries to classify if the output image is real or fake and simultaneously trains a generative model to minimize this loss</a:t>
            </a:r>
            <a:endParaRPr lang="en-US">
              <a:solidFill>
                <a:schemeClr val="bg1">
                  <a:lumMod val="50000"/>
                </a:schemeClr>
              </a:solidFill>
              <a:latin typeface="Product Sans" panose="020B0403030502040203" pitchFamily="34" charset="0"/>
            </a:endParaRPr>
          </a:p>
        </p:txBody>
      </p:sp>
      <p:pic>
        <p:nvPicPr>
          <p:cNvPr id="1028" name="Picture 4" descr="Semantic Segmentation — Popular Architectures - Towards Data Science">
            <a:extLst>
              <a:ext uri="{FF2B5EF4-FFF2-40B4-BE49-F238E27FC236}">
                <a16:creationId xmlns:a16="http://schemas.microsoft.com/office/drawing/2014/main" id="{5D69E6DC-E00E-41C3-B076-31809290EA8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35959" y="2343322"/>
            <a:ext cx="52387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AACB25-BD2B-4775-AE32-03B98BAD86C3}"/>
              </a:ext>
            </a:extLst>
          </p:cNvPr>
          <p:cNvSpPr/>
          <p:nvPr/>
        </p:nvSpPr>
        <p:spPr>
          <a:xfrm>
            <a:off x="441471" y="2125613"/>
            <a:ext cx="6145941" cy="3323987"/>
          </a:xfrm>
          <a:prstGeom prst="rect">
            <a:avLst/>
          </a:prstGeom>
        </p:spPr>
        <p:txBody>
          <a:bodyPr wrap="square">
            <a:spAutoFit/>
          </a:bodyPr>
          <a:lstStyle/>
          <a:p>
            <a:pPr marL="342900" indent="-342900">
              <a:buSzPts val="1600"/>
              <a:buFont typeface="Arial" panose="020B0604020202020204" pitchFamily="34" charset="0"/>
              <a:buChar char="•"/>
            </a:pPr>
            <a:r>
              <a:rPr lang="en-US">
                <a:solidFill>
                  <a:schemeClr val="bg1">
                    <a:lumMod val="50000"/>
                  </a:schemeClr>
                </a:solidFill>
              </a:rPr>
              <a:t>Conditional GANs is suitable for image-to-image translation tasks, where we put a condition on an input image and generate a corresponding output image.</a:t>
            </a:r>
          </a:p>
          <a:p>
            <a:pPr>
              <a:buSzPts val="1600"/>
            </a:pPr>
            <a:endParaRPr lang="en-US">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a:solidFill>
                  <a:schemeClr val="bg1">
                    <a:lumMod val="50000"/>
                  </a:schemeClr>
                </a:solidFill>
              </a:rPr>
              <a:t>The adversarial term encourages the segmentation model to produce label maps that cannot be differentiated from ground truth maps by an adversarial binary classification model. Since the adversarial model can assess the joint configuration of many label variables, it can enforce forms of higher-order consistency that cannot be enforced using pair-wise terms, nor measured by a per-pixel cross-entropy loss</a:t>
            </a:r>
          </a:p>
          <a:p>
            <a:pPr>
              <a:buSzPts val="1600"/>
            </a:pPr>
            <a:endParaRPr lang="en-US">
              <a:solidFill>
                <a:schemeClr val="bg1">
                  <a:lumMod val="50000"/>
                </a:schemeClr>
              </a:solidFill>
              <a:latin typeface="Product Sans" panose="020B0403030502040203" pitchFamily="34" charset="0"/>
            </a:endParaRPr>
          </a:p>
          <a:p>
            <a:pPr marL="342900" indent="-342900">
              <a:buSzPts val="1600"/>
              <a:buFont typeface="Arial" panose="020B0604020202020204" pitchFamily="34" charset="0"/>
              <a:buChar char="•"/>
            </a:pPr>
            <a:r>
              <a:rPr lang="en-US">
                <a:solidFill>
                  <a:schemeClr val="bg1">
                    <a:lumMod val="50000"/>
                  </a:schemeClr>
                </a:solidFill>
              </a:rPr>
              <a:t>Our primary contribution is to demonstrate that on a wide variety of problems, conditional GANs (</a:t>
            </a:r>
            <a:r>
              <a:rPr lang="en-US" err="1">
                <a:solidFill>
                  <a:schemeClr val="bg1">
                    <a:lumMod val="50000"/>
                  </a:schemeClr>
                </a:solidFill>
              </a:rPr>
              <a:t>cGANs</a:t>
            </a:r>
            <a:r>
              <a:rPr lang="en-US">
                <a:solidFill>
                  <a:schemeClr val="bg1">
                    <a:lumMod val="50000"/>
                  </a:schemeClr>
                </a:solidFill>
              </a:rPr>
              <a:t>) produce reasonable results. Our second contribution is to present a framework that is sufficient to achieve good results.</a:t>
            </a:r>
            <a:endParaRPr lang="en-US">
              <a:solidFill>
                <a:schemeClr val="bg1">
                  <a:lumMod val="50000"/>
                </a:schemeClr>
              </a:solidFill>
              <a:latin typeface="Product Sans" panose="020B0403030502040203" pitchFamily="34" charset="0"/>
            </a:endParaRPr>
          </a:p>
        </p:txBody>
      </p:sp>
      <p:sp>
        <p:nvSpPr>
          <p:cNvPr id="7" name="Slide Number Placeholder 1">
            <a:extLst>
              <a:ext uri="{FF2B5EF4-FFF2-40B4-BE49-F238E27FC236}">
                <a16:creationId xmlns:a16="http://schemas.microsoft.com/office/drawing/2014/main" id="{BBF91857-5B99-4D50-815C-3AE8A578C8AE}"/>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4</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p:nvPr/>
        </p:nvSpPr>
        <p:spPr>
          <a:xfrm>
            <a:off x="515489" y="151142"/>
            <a:ext cx="8929718" cy="715963"/>
          </a:xfrm>
          <a:prstGeom prst="rect">
            <a:avLst/>
          </a:prstGeom>
          <a:noFill/>
          <a:ln>
            <a:noFill/>
          </a:ln>
        </p:spPr>
        <p:txBody>
          <a:bodyPr spcFirstLastPara="1" wrap="square" lIns="91425" tIns="45700" rIns="91425" bIns="45700" anchor="ctr" anchorCtr="0">
            <a:normAutofit fontScale="92500"/>
          </a:bodyPr>
          <a:lstStyle/>
          <a:p>
            <a:pPr lvl="0">
              <a:lnSpc>
                <a:spcPct val="90000"/>
              </a:lnSpc>
              <a:buClr>
                <a:srgbClr val="C00000"/>
              </a:buClr>
              <a:buSzPts val="3412"/>
            </a:pPr>
            <a:r>
              <a:rPr lang="en-US" sz="3412" b="1" dirty="0">
                <a:solidFill>
                  <a:srgbClr val="00B050"/>
                </a:solidFill>
                <a:latin typeface="Product Sans" panose="020B0403030502040203" pitchFamily="34" charset="0"/>
              </a:rPr>
              <a:t>Conditional Generative Adversarial Networks:</a:t>
            </a:r>
            <a:endParaRPr sz="1400" b="0" i="0" u="none" strike="noStrike" cap="none" dirty="0">
              <a:solidFill>
                <a:srgbClr val="00B050"/>
              </a:solidFill>
              <a:latin typeface="Product Sans" panose="020B0403030502040203" pitchFamily="34" charset="0"/>
              <a:sym typeface="Arial"/>
            </a:endParaRPr>
          </a:p>
        </p:txBody>
      </p:sp>
      <p:sp>
        <p:nvSpPr>
          <p:cNvPr id="156" name="Google Shape;156;p4"/>
          <p:cNvSpPr txBox="1"/>
          <p:nvPr/>
        </p:nvSpPr>
        <p:spPr>
          <a:xfrm>
            <a:off x="649681" y="1511073"/>
            <a:ext cx="457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a:ea typeface="Times"/>
              <a:cs typeface="Times"/>
              <a:sym typeface="Times"/>
            </a:endParaRPr>
          </a:p>
        </p:txBody>
      </p:sp>
      <p:sp>
        <p:nvSpPr>
          <p:cNvPr id="5" name="Rectangle 4">
            <a:extLst>
              <a:ext uri="{FF2B5EF4-FFF2-40B4-BE49-F238E27FC236}">
                <a16:creationId xmlns:a16="http://schemas.microsoft.com/office/drawing/2014/main" id="{B0161266-ABDD-4C18-852E-BA33AE4D38A3}"/>
              </a:ext>
            </a:extLst>
          </p:cNvPr>
          <p:cNvSpPr/>
          <p:nvPr/>
        </p:nvSpPr>
        <p:spPr>
          <a:xfrm>
            <a:off x="1143456" y="965901"/>
            <a:ext cx="8604717" cy="1815882"/>
          </a:xfrm>
          <a:prstGeom prst="rect">
            <a:avLst/>
          </a:prstGeom>
        </p:spPr>
        <p:txBody>
          <a:bodyPr wrap="square">
            <a:spAutoFit/>
          </a:bodyPr>
          <a:lstStyle/>
          <a:p>
            <a:r>
              <a:rPr lang="en-US" sz="1600" dirty="0">
                <a:solidFill>
                  <a:schemeClr val="bg1">
                    <a:lumMod val="50000"/>
                  </a:schemeClr>
                </a:solidFill>
              </a:rPr>
              <a:t>To tackle the limitations of current methods, we have used GANs for semantic segmentation to leverage freely available data and additional data to improve the fully supervised methods.</a:t>
            </a:r>
          </a:p>
          <a:p>
            <a:endParaRPr lang="en-US" sz="1600" dirty="0">
              <a:solidFill>
                <a:schemeClr val="bg1">
                  <a:lumMod val="50000"/>
                </a:schemeClr>
              </a:solidFill>
            </a:endParaRPr>
          </a:p>
          <a:p>
            <a:r>
              <a:rPr lang="en-US" sz="1600" dirty="0">
                <a:solidFill>
                  <a:schemeClr val="bg1">
                    <a:lumMod val="50000"/>
                  </a:schemeClr>
                </a:solidFill>
              </a:rPr>
              <a:t>These generative methods have been largely been used in unsupervised and semi-supervised learning for visual classification tasks and very little has been done for semantic segmentation. </a:t>
            </a:r>
          </a:p>
          <a:p>
            <a:endParaRPr lang="en-US" sz="1600" dirty="0">
              <a:solidFill>
                <a:schemeClr val="bg1">
                  <a:lumMod val="50000"/>
                </a:schemeClr>
              </a:solidFill>
            </a:endParaRPr>
          </a:p>
        </p:txBody>
      </p:sp>
      <p:pic>
        <p:nvPicPr>
          <p:cNvPr id="2050" name="Picture 2" descr="Generative adversarial networks - Java Deep Learning Projects [Book]">
            <a:extLst>
              <a:ext uri="{FF2B5EF4-FFF2-40B4-BE49-F238E27FC236}">
                <a16:creationId xmlns:a16="http://schemas.microsoft.com/office/drawing/2014/main" id="{22601E16-0DF1-402C-B3E0-CD275D912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7" y="3520447"/>
            <a:ext cx="6250329" cy="30516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C3318B0-FD03-4786-BBDD-1646C793ACF1}"/>
              </a:ext>
            </a:extLst>
          </p:cNvPr>
          <p:cNvSpPr/>
          <p:nvPr/>
        </p:nvSpPr>
        <p:spPr>
          <a:xfrm>
            <a:off x="1143456" y="965901"/>
            <a:ext cx="8395093" cy="2554545"/>
          </a:xfrm>
          <a:prstGeom prst="rect">
            <a:avLst/>
          </a:prstGeom>
        </p:spPr>
        <p:txBody>
          <a:bodyPr wrap="square">
            <a:spAutoFit/>
          </a:bodyPr>
          <a:lstStyle/>
          <a:p>
            <a:r>
              <a:rPr lang="en-US" sz="1600" dirty="0">
                <a:solidFill>
                  <a:schemeClr val="bg1">
                    <a:lumMod val="50000"/>
                  </a:schemeClr>
                </a:solidFill>
              </a:rPr>
              <a:t>This GAN aims at creating probability maps for each class for a given image, then the discriminator is used to distinguish between generated maps and ground truth. Our method is different from this method as </a:t>
            </a:r>
          </a:p>
          <a:p>
            <a:endParaRPr lang="en-US" sz="1600" dirty="0">
              <a:solidFill>
                <a:schemeClr val="bg1">
                  <a:lumMod val="50000"/>
                </a:schemeClr>
              </a:solidFill>
            </a:endParaRPr>
          </a:p>
          <a:p>
            <a:pPr marL="285750" indent="-285750">
              <a:buFont typeface="Arial" panose="020B0604020202020204" pitchFamily="34" charset="0"/>
              <a:buChar char="•"/>
            </a:pPr>
            <a:r>
              <a:rPr lang="en-US" sz="1600" dirty="0">
                <a:solidFill>
                  <a:schemeClr val="bg1">
                    <a:lumMod val="50000"/>
                  </a:schemeClr>
                </a:solidFill>
              </a:rPr>
              <a:t>we let the discriminator find the labels of pixels, </a:t>
            </a:r>
          </a:p>
          <a:p>
            <a:pPr marL="285750" indent="-285750">
              <a:buFont typeface="Arial" panose="020B0604020202020204" pitchFamily="34" charset="0"/>
              <a:buChar char="•"/>
            </a:pPr>
            <a:r>
              <a:rPr lang="en-US" sz="1600" dirty="0">
                <a:solidFill>
                  <a:schemeClr val="bg1">
                    <a:lumMod val="50000"/>
                  </a:schemeClr>
                </a:solidFill>
              </a:rPr>
              <a:t>we leverage unlabeled data alongside generated data in an adversarial manner to compete in getting labels and</a:t>
            </a:r>
          </a:p>
          <a:p>
            <a:pPr marL="285750" indent="-285750">
              <a:buFont typeface="Arial" panose="020B0604020202020204" pitchFamily="34" charset="0"/>
              <a:buChar char="•"/>
            </a:pPr>
            <a:r>
              <a:rPr lang="en-US" sz="1600" dirty="0">
                <a:solidFill>
                  <a:schemeClr val="bg1">
                    <a:lumMod val="50000"/>
                  </a:schemeClr>
                </a:solidFill>
              </a:rPr>
              <a:t>we use conditional GAN to enhance the quality of generated samples for better segmentation performance as well as to make GAN training more stable. Prior to this work the conditioned GANs has been on discrete labels , text , and, indeed, images. </a:t>
            </a:r>
          </a:p>
        </p:txBody>
      </p:sp>
      <p:sp>
        <p:nvSpPr>
          <p:cNvPr id="8" name="Rectangle 7">
            <a:extLst>
              <a:ext uri="{FF2B5EF4-FFF2-40B4-BE49-F238E27FC236}">
                <a16:creationId xmlns:a16="http://schemas.microsoft.com/office/drawing/2014/main" id="{4FB68ADB-4740-4CDC-B624-691593CE003D}"/>
              </a:ext>
            </a:extLst>
          </p:cNvPr>
          <p:cNvSpPr/>
          <p:nvPr/>
        </p:nvSpPr>
        <p:spPr>
          <a:xfrm>
            <a:off x="1143456" y="965901"/>
            <a:ext cx="8395093" cy="1569660"/>
          </a:xfrm>
          <a:prstGeom prst="rect">
            <a:avLst/>
          </a:prstGeom>
        </p:spPr>
        <p:txBody>
          <a:bodyPr wrap="square">
            <a:spAutoFit/>
          </a:bodyPr>
          <a:lstStyle/>
          <a:p>
            <a:r>
              <a:rPr lang="en-US" sz="1600" dirty="0">
                <a:solidFill>
                  <a:schemeClr val="bg1">
                    <a:lumMod val="50000"/>
                  </a:schemeClr>
                </a:solidFill>
              </a:rPr>
              <a:t>Several other papers have also used GANs for image-to-image mappings but only applied the GAN unconditionally, relying on other terms (such as L2 regression) to force the output to be conditioned on the input. These methods were tailored for</a:t>
            </a:r>
          </a:p>
          <a:p>
            <a:r>
              <a:rPr lang="en-US" sz="1600" dirty="0">
                <a:solidFill>
                  <a:schemeClr val="bg1">
                    <a:lumMod val="50000"/>
                  </a:schemeClr>
                </a:solidFill>
              </a:rPr>
              <a:t>a specific application. Our framework differs in that nothing</a:t>
            </a:r>
          </a:p>
          <a:p>
            <a:r>
              <a:rPr lang="en-US" sz="1600" dirty="0">
                <a:solidFill>
                  <a:schemeClr val="bg1">
                    <a:lumMod val="50000"/>
                  </a:schemeClr>
                </a:solidFill>
              </a:rPr>
              <a:t>is application-specific. This makes our setup considerably</a:t>
            </a:r>
          </a:p>
          <a:p>
            <a:r>
              <a:rPr lang="en-US" sz="1600" dirty="0">
                <a:solidFill>
                  <a:schemeClr val="bg1">
                    <a:lumMod val="50000"/>
                  </a:schemeClr>
                </a:solidFill>
              </a:rPr>
              <a:t>simpler than most others</a:t>
            </a:r>
            <a:endParaRPr lang="en-IN" sz="1600" dirty="0">
              <a:solidFill>
                <a:schemeClr val="bg1">
                  <a:lumMod val="50000"/>
                </a:schemeClr>
              </a:solidFill>
            </a:endParaRPr>
          </a:p>
        </p:txBody>
      </p:sp>
      <p:sp>
        <p:nvSpPr>
          <p:cNvPr id="9" name="Slide Number Placeholder 1">
            <a:extLst>
              <a:ext uri="{FF2B5EF4-FFF2-40B4-BE49-F238E27FC236}">
                <a16:creationId xmlns:a16="http://schemas.microsoft.com/office/drawing/2014/main" id="{7BBD4DC6-5207-473F-8B7F-734ABDD70B75}"/>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5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p:nvPr/>
        </p:nvSpPr>
        <p:spPr>
          <a:xfrm>
            <a:off x="314220" y="243068"/>
            <a:ext cx="8929718" cy="7159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00000"/>
              </a:buClr>
              <a:buSzPts val="3509"/>
              <a:buFont typeface="Arial"/>
              <a:buNone/>
            </a:pPr>
            <a:r>
              <a:rPr lang="en-US" sz="3509" b="1">
                <a:solidFill>
                  <a:srgbClr val="00B050"/>
                </a:solidFill>
                <a:latin typeface="Product Sans" panose="020B0403030502040203" pitchFamily="34" charset="0"/>
              </a:rPr>
              <a:t>Architecture of Model</a:t>
            </a:r>
            <a:endParaRPr sz="1400" b="0" i="0" u="none" strike="noStrike" cap="none">
              <a:solidFill>
                <a:srgbClr val="00B050"/>
              </a:solidFill>
              <a:latin typeface="Product Sans" panose="020B0403030502040203" pitchFamily="34" charset="0"/>
              <a:sym typeface="Arial"/>
            </a:endParaRPr>
          </a:p>
        </p:txBody>
      </p:sp>
      <p:pic>
        <p:nvPicPr>
          <p:cNvPr id="4" name="Picture 3">
            <a:extLst>
              <a:ext uri="{FF2B5EF4-FFF2-40B4-BE49-F238E27FC236}">
                <a16:creationId xmlns:a16="http://schemas.microsoft.com/office/drawing/2014/main" id="{5AF78FED-8FA3-4E44-A770-1668B1FA2F3D}"/>
              </a:ext>
            </a:extLst>
          </p:cNvPr>
          <p:cNvPicPr>
            <a:picLocks noChangeAspect="1"/>
          </p:cNvPicPr>
          <p:nvPr/>
        </p:nvPicPr>
        <p:blipFill>
          <a:blip r:embed="rId3"/>
          <a:stretch>
            <a:fillRect/>
          </a:stretch>
        </p:blipFill>
        <p:spPr>
          <a:xfrm>
            <a:off x="1295827" y="1353513"/>
            <a:ext cx="2743200" cy="5179131"/>
          </a:xfrm>
          <a:prstGeom prst="rect">
            <a:avLst/>
          </a:prstGeom>
        </p:spPr>
      </p:pic>
      <p:pic>
        <p:nvPicPr>
          <p:cNvPr id="5" name="Picture 4">
            <a:extLst>
              <a:ext uri="{FF2B5EF4-FFF2-40B4-BE49-F238E27FC236}">
                <a16:creationId xmlns:a16="http://schemas.microsoft.com/office/drawing/2014/main" id="{9EFEBCCF-AE74-4792-8EA7-D295101A1EA4}"/>
              </a:ext>
            </a:extLst>
          </p:cNvPr>
          <p:cNvPicPr>
            <a:picLocks noChangeAspect="1"/>
          </p:cNvPicPr>
          <p:nvPr/>
        </p:nvPicPr>
        <p:blipFill>
          <a:blip r:embed="rId4"/>
          <a:stretch>
            <a:fillRect/>
          </a:stretch>
        </p:blipFill>
        <p:spPr>
          <a:xfrm>
            <a:off x="7105763" y="1317012"/>
            <a:ext cx="3091926" cy="5048042"/>
          </a:xfrm>
          <a:prstGeom prst="rect">
            <a:avLst/>
          </a:prstGeom>
        </p:spPr>
      </p:pic>
      <p:sp>
        <p:nvSpPr>
          <p:cNvPr id="6" name="Rectangle 5">
            <a:extLst>
              <a:ext uri="{FF2B5EF4-FFF2-40B4-BE49-F238E27FC236}">
                <a16:creationId xmlns:a16="http://schemas.microsoft.com/office/drawing/2014/main" id="{01AAC12F-06C2-410B-8771-74E61740BA63}"/>
              </a:ext>
            </a:extLst>
          </p:cNvPr>
          <p:cNvSpPr/>
          <p:nvPr/>
        </p:nvSpPr>
        <p:spPr>
          <a:xfrm>
            <a:off x="320040" y="637550"/>
            <a:ext cx="2746545" cy="646331"/>
          </a:xfrm>
          <a:prstGeom prst="rect">
            <a:avLst/>
          </a:prstGeom>
        </p:spPr>
        <p:txBody>
          <a:bodyPr wrap="square">
            <a:spAutoFit/>
          </a:bodyPr>
          <a:lstStyle/>
          <a:p>
            <a:pPr lvl="0"/>
            <a:endParaRPr lang="en-US" sz="1800" b="1">
              <a:solidFill>
                <a:srgbClr val="00B050"/>
              </a:solidFill>
              <a:latin typeface="Product Sans" panose="020B0403030502040203" pitchFamily="34" charset="0"/>
              <a:ea typeface="Times"/>
              <a:cs typeface="Times"/>
              <a:sym typeface="Times"/>
            </a:endParaRPr>
          </a:p>
          <a:p>
            <a:pPr lvl="0">
              <a:buSzPts val="1600"/>
            </a:pPr>
            <a:r>
              <a:rPr lang="en-US" sz="1800" b="1">
                <a:solidFill>
                  <a:srgbClr val="00B050"/>
                </a:solidFill>
                <a:latin typeface="Product Sans" panose="020B0403030502040203" pitchFamily="34" charset="0"/>
                <a:cs typeface="Times"/>
                <a:sym typeface="Times"/>
              </a:rPr>
              <a:t>Generator Architecture</a:t>
            </a:r>
            <a:endParaRPr lang="en-US" sz="1800" b="1">
              <a:solidFill>
                <a:srgbClr val="00B050"/>
              </a:solidFill>
              <a:latin typeface="Product Sans" panose="020B0403030502040203" pitchFamily="34" charset="0"/>
            </a:endParaRPr>
          </a:p>
        </p:txBody>
      </p:sp>
      <p:sp>
        <p:nvSpPr>
          <p:cNvPr id="7" name="Rectangle 6">
            <a:extLst>
              <a:ext uri="{FF2B5EF4-FFF2-40B4-BE49-F238E27FC236}">
                <a16:creationId xmlns:a16="http://schemas.microsoft.com/office/drawing/2014/main" id="{04F5F260-EC2E-45A2-97BD-0A19D1EB3FF7}"/>
              </a:ext>
            </a:extLst>
          </p:cNvPr>
          <p:cNvSpPr/>
          <p:nvPr/>
        </p:nvSpPr>
        <p:spPr>
          <a:xfrm>
            <a:off x="5758432" y="601049"/>
            <a:ext cx="3073334" cy="646331"/>
          </a:xfrm>
          <a:prstGeom prst="rect">
            <a:avLst/>
          </a:prstGeom>
        </p:spPr>
        <p:txBody>
          <a:bodyPr wrap="square">
            <a:spAutoFit/>
          </a:bodyPr>
          <a:lstStyle/>
          <a:p>
            <a:pPr lvl="0"/>
            <a:endParaRPr lang="en-US" sz="1800" b="1">
              <a:solidFill>
                <a:srgbClr val="00B050"/>
              </a:solidFill>
              <a:latin typeface="Product Sans" panose="020B0403030502040203" pitchFamily="34" charset="0"/>
              <a:ea typeface="Times"/>
              <a:cs typeface="Times"/>
              <a:sym typeface="Times"/>
            </a:endParaRPr>
          </a:p>
          <a:p>
            <a:pPr lvl="0">
              <a:buSzPts val="1600"/>
            </a:pPr>
            <a:r>
              <a:rPr lang="en-US" sz="1800" b="1">
                <a:solidFill>
                  <a:srgbClr val="00B050"/>
                </a:solidFill>
                <a:latin typeface="Product Sans" panose="020B0403030502040203" pitchFamily="34" charset="0"/>
                <a:cs typeface="Times"/>
                <a:sym typeface="Times"/>
              </a:rPr>
              <a:t>Discriminator Architecture</a:t>
            </a:r>
            <a:endParaRPr lang="en-US" sz="1800" b="1">
              <a:solidFill>
                <a:srgbClr val="00B050"/>
              </a:solidFill>
              <a:latin typeface="Product Sans" panose="020B0403030502040203" pitchFamily="34" charset="0"/>
            </a:endParaRPr>
          </a:p>
        </p:txBody>
      </p:sp>
      <p:sp>
        <p:nvSpPr>
          <p:cNvPr id="8" name="Slide Number Placeholder 1">
            <a:extLst>
              <a:ext uri="{FF2B5EF4-FFF2-40B4-BE49-F238E27FC236}">
                <a16:creationId xmlns:a16="http://schemas.microsoft.com/office/drawing/2014/main" id="{B94AB3D3-8086-4CCB-A26B-BA1DD838E43A}"/>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6</a:t>
            </a:fld>
            <a:endParaRPr lang="en-US"/>
          </a:p>
        </p:txBody>
      </p:sp>
    </p:spTree>
    <p:extLst>
      <p:ext uri="{BB962C8B-B14F-4D97-AF65-F5344CB8AC3E}">
        <p14:creationId xmlns:p14="http://schemas.microsoft.com/office/powerpoint/2010/main" val="166840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9"/>
          <p:cNvSpPr txBox="1"/>
          <p:nvPr/>
        </p:nvSpPr>
        <p:spPr>
          <a:xfrm>
            <a:off x="395242" y="289367"/>
            <a:ext cx="8929718" cy="715963"/>
          </a:xfrm>
          <a:prstGeom prst="rect">
            <a:avLst/>
          </a:prstGeom>
          <a:noFill/>
          <a:ln>
            <a:noFill/>
          </a:ln>
        </p:spPr>
        <p:txBody>
          <a:bodyPr spcFirstLastPara="1" wrap="square" lIns="91425" tIns="45700" rIns="91425" bIns="45700" anchor="ctr" anchorCtr="0">
            <a:normAutofit/>
          </a:bodyPr>
          <a:lstStyle/>
          <a:p>
            <a:pPr lvl="0">
              <a:lnSpc>
                <a:spcPct val="90000"/>
              </a:lnSpc>
              <a:buClr>
                <a:srgbClr val="C00000"/>
              </a:buClr>
              <a:buSzPts val="3509"/>
            </a:pPr>
            <a:r>
              <a:rPr lang="en-US" sz="3509" b="1">
                <a:solidFill>
                  <a:srgbClr val="00B050"/>
                </a:solidFill>
                <a:latin typeface="Product Sans" panose="020B0403030502040203" pitchFamily="34" charset="0"/>
              </a:rPr>
              <a:t>Dataset Used</a:t>
            </a:r>
            <a:endParaRPr lang="en-US" sz="1400" b="0" i="0" u="none" strike="noStrike" cap="none">
              <a:solidFill>
                <a:srgbClr val="00B050"/>
              </a:solidFill>
              <a:latin typeface="Product Sans" panose="020B0403030502040203" pitchFamily="34" charset="0"/>
              <a:sym typeface="Arial"/>
            </a:endParaRPr>
          </a:p>
        </p:txBody>
      </p:sp>
      <p:sp>
        <p:nvSpPr>
          <p:cNvPr id="188" name="Google Shape;188;p9"/>
          <p:cNvSpPr txBox="1"/>
          <p:nvPr/>
        </p:nvSpPr>
        <p:spPr>
          <a:xfrm>
            <a:off x="401160" y="1005330"/>
            <a:ext cx="11046799" cy="5262939"/>
          </a:xfrm>
          <a:prstGeom prst="rect">
            <a:avLst/>
          </a:prstGeom>
          <a:noFill/>
          <a:ln>
            <a:noFill/>
          </a:ln>
        </p:spPr>
        <p:txBody>
          <a:bodyPr spcFirstLastPara="1" wrap="square" lIns="91425" tIns="45700" rIns="91425" bIns="45700" anchor="t" anchorCtr="0">
            <a:spAutoFit/>
          </a:bodyPr>
          <a:lstStyle/>
          <a:p>
            <a:pPr lvl="0">
              <a:buSzPts val="2400"/>
            </a:pPr>
            <a:r>
              <a:rPr lang="en-US" sz="2400" dirty="0">
                <a:solidFill>
                  <a:schemeClr val="bg1">
                    <a:lumMod val="50000"/>
                  </a:schemeClr>
                </a:solidFill>
                <a:latin typeface="Product Sans" panose="020B0403030502040203" pitchFamily="34" charset="0"/>
                <a:ea typeface="Times"/>
                <a:cs typeface="Times"/>
                <a:sym typeface="Times"/>
              </a:rPr>
              <a:t>In this experiment we used the </a:t>
            </a:r>
            <a:r>
              <a:rPr lang="en-US" sz="2400" b="1" dirty="0">
                <a:solidFill>
                  <a:schemeClr val="bg1">
                    <a:lumMod val="50000"/>
                  </a:schemeClr>
                </a:solidFill>
                <a:latin typeface="Product Sans" panose="020B0403030502040203" pitchFamily="34" charset="0"/>
                <a:ea typeface="Times"/>
                <a:cs typeface="Times"/>
                <a:sym typeface="Times"/>
              </a:rPr>
              <a:t>Cityscapes Dataset </a:t>
            </a:r>
            <a:r>
              <a:rPr lang="en-US" sz="2400" dirty="0">
                <a:solidFill>
                  <a:schemeClr val="bg1">
                    <a:lumMod val="50000"/>
                  </a:schemeClr>
                </a:solidFill>
                <a:latin typeface="Product Sans" panose="020B0403030502040203" pitchFamily="34" charset="0"/>
                <a:ea typeface="Times"/>
                <a:cs typeface="Times"/>
                <a:sym typeface="Times"/>
              </a:rPr>
              <a:t>that focuses on semantic understanding of urban street scenes. Cityscapes Dataset consists of labeled videos taken from vehicles driven in Germany. The dataset has </a:t>
            </a:r>
            <a:r>
              <a:rPr lang="en-US" sz="2400" b="1" dirty="0">
                <a:solidFill>
                  <a:schemeClr val="bg1">
                    <a:lumMod val="50000"/>
                  </a:schemeClr>
                </a:solidFill>
                <a:latin typeface="Product Sans" panose="020B0403030502040203" pitchFamily="34" charset="0"/>
                <a:ea typeface="Times"/>
                <a:cs typeface="Times"/>
                <a:sym typeface="Times"/>
              </a:rPr>
              <a:t>still images from the original videos</a:t>
            </a:r>
            <a:r>
              <a:rPr lang="en-US" sz="2400" dirty="0">
                <a:solidFill>
                  <a:schemeClr val="bg1">
                    <a:lumMod val="50000"/>
                  </a:schemeClr>
                </a:solidFill>
                <a:latin typeface="Product Sans" panose="020B0403030502040203" pitchFamily="34" charset="0"/>
                <a:ea typeface="Times"/>
                <a:cs typeface="Times"/>
                <a:sym typeface="Times"/>
              </a:rPr>
              <a:t>, and the semantic segmentation labels are shown in images alongside the original image. This is one of the best datasets around for semantic segmentation tasks. </a:t>
            </a:r>
          </a:p>
          <a:p>
            <a:pPr lvl="0">
              <a:buSzPts val="2400"/>
            </a:pPr>
            <a:endParaRPr lang="en-US" sz="2400" dirty="0">
              <a:solidFill>
                <a:schemeClr val="bg1">
                  <a:lumMod val="50000"/>
                </a:schemeClr>
              </a:solidFill>
              <a:latin typeface="Product Sans" panose="020B0403030502040203" pitchFamily="34" charset="0"/>
              <a:ea typeface="Times"/>
              <a:cs typeface="Times"/>
              <a:sym typeface="Times"/>
            </a:endParaRPr>
          </a:p>
          <a:p>
            <a:pPr lvl="0">
              <a:buSzPts val="2400"/>
            </a:pPr>
            <a:endParaRPr lang="en-US" sz="2400" dirty="0">
              <a:solidFill>
                <a:schemeClr val="bg1">
                  <a:lumMod val="50000"/>
                </a:schemeClr>
              </a:solidFill>
              <a:latin typeface="Product Sans" panose="020B0403030502040203" pitchFamily="34" charset="0"/>
              <a:ea typeface="Times"/>
              <a:cs typeface="Times"/>
              <a:sym typeface="Times"/>
            </a:endParaRPr>
          </a:p>
          <a:p>
            <a:pPr lvl="0">
              <a:buSzPts val="2400"/>
            </a:pPr>
            <a:r>
              <a:rPr lang="en-US" sz="2400" dirty="0">
                <a:solidFill>
                  <a:schemeClr val="bg1">
                    <a:lumMod val="50000"/>
                  </a:schemeClr>
                </a:solidFill>
                <a:latin typeface="Product Sans" panose="020B0403030502040203" pitchFamily="34" charset="0"/>
                <a:ea typeface="Times"/>
                <a:cs typeface="Times"/>
                <a:sym typeface="Times"/>
              </a:rPr>
              <a:t>The </a:t>
            </a:r>
            <a:r>
              <a:rPr lang="en-US" sz="2400" b="1" dirty="0">
                <a:solidFill>
                  <a:schemeClr val="bg1">
                    <a:lumMod val="50000"/>
                  </a:schemeClr>
                </a:solidFill>
                <a:latin typeface="Product Sans" panose="020B0403030502040203" pitchFamily="34" charset="0"/>
                <a:ea typeface="Times"/>
                <a:cs typeface="Times"/>
                <a:sym typeface="Times"/>
              </a:rPr>
              <a:t>Cityscapes Dataset </a:t>
            </a:r>
            <a:r>
              <a:rPr lang="en-US" sz="2400" dirty="0">
                <a:solidFill>
                  <a:schemeClr val="bg1">
                    <a:lumMod val="50000"/>
                  </a:schemeClr>
                </a:solidFill>
                <a:latin typeface="Product Sans" panose="020B0403030502040203" pitchFamily="34" charset="0"/>
                <a:ea typeface="Times"/>
                <a:cs typeface="Times"/>
                <a:sym typeface="Times"/>
              </a:rPr>
              <a:t>consists of:</a:t>
            </a:r>
          </a:p>
          <a:p>
            <a:pPr lvl="0">
              <a:buSzPts val="2400"/>
            </a:pPr>
            <a:endParaRPr lang="en-US" sz="2400" dirty="0">
              <a:solidFill>
                <a:schemeClr val="bg1">
                  <a:lumMod val="50000"/>
                </a:schemeClr>
              </a:solidFill>
              <a:latin typeface="Product Sans" panose="020B0403030502040203" pitchFamily="34" charset="0"/>
              <a:ea typeface="Times"/>
              <a:cs typeface="Times"/>
              <a:sym typeface="Times"/>
            </a:endParaRPr>
          </a:p>
          <a:p>
            <a:pPr marL="342900" lvl="0" indent="-342900">
              <a:buSzPts val="2400"/>
              <a:buFont typeface="Arial" panose="020B0604020202020204" pitchFamily="34" charset="0"/>
              <a:buChar char="•"/>
            </a:pPr>
            <a:r>
              <a:rPr lang="en-US" sz="2400" dirty="0">
                <a:solidFill>
                  <a:schemeClr val="bg1">
                    <a:lumMod val="50000"/>
                  </a:schemeClr>
                </a:solidFill>
                <a:latin typeface="Product Sans" panose="020B0403030502040203" pitchFamily="34" charset="0"/>
                <a:ea typeface="Times"/>
                <a:cs typeface="Times"/>
                <a:sym typeface="Times"/>
              </a:rPr>
              <a:t> 2975 training images ﬁles and 500 validation image ﬁles.</a:t>
            </a:r>
          </a:p>
          <a:p>
            <a:pPr marL="342900" lvl="0" indent="-342900">
              <a:buSzPts val="2400"/>
              <a:buFont typeface="Arial" panose="020B0604020202020204" pitchFamily="34" charset="0"/>
              <a:buChar char="•"/>
            </a:pPr>
            <a:r>
              <a:rPr lang="en-US" sz="2400" dirty="0">
                <a:solidFill>
                  <a:schemeClr val="bg1">
                    <a:lumMod val="50000"/>
                  </a:schemeClr>
                </a:solidFill>
                <a:latin typeface="Product Sans" panose="020B0403030502040203" pitchFamily="34" charset="0"/>
                <a:ea typeface="Times"/>
                <a:cs typeface="Times"/>
                <a:sym typeface="Times"/>
              </a:rPr>
              <a:t>Each image ﬁle is 256x512 pixels.</a:t>
            </a:r>
          </a:p>
          <a:p>
            <a:pPr marL="342900" lvl="0" indent="-342900">
              <a:buSzPts val="2400"/>
              <a:buFont typeface="Arial" panose="020B0604020202020204" pitchFamily="34" charset="0"/>
              <a:buChar char="•"/>
            </a:pPr>
            <a:r>
              <a:rPr lang="en-US" sz="2400" dirty="0">
                <a:solidFill>
                  <a:schemeClr val="bg1">
                    <a:lumMod val="50000"/>
                  </a:schemeClr>
                </a:solidFill>
                <a:latin typeface="Product Sans" panose="020B0403030502040203" pitchFamily="34" charset="0"/>
                <a:ea typeface="Times"/>
                <a:cs typeface="Times"/>
                <a:sym typeface="Times"/>
              </a:rPr>
              <a:t>Each image ﬁle consists of original photo on the left half of the image and output of semantic segmentation on the right half (labelled image).</a:t>
            </a:r>
          </a:p>
        </p:txBody>
      </p:sp>
      <p:sp>
        <p:nvSpPr>
          <p:cNvPr id="4" name="Slide Number Placeholder 1">
            <a:extLst>
              <a:ext uri="{FF2B5EF4-FFF2-40B4-BE49-F238E27FC236}">
                <a16:creationId xmlns:a16="http://schemas.microsoft.com/office/drawing/2014/main" id="{249718F7-D1EE-49CC-AF12-2A7078FA84E8}"/>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0" name="Google Shape;194;p10">
            <a:extLst>
              <a:ext uri="{FF2B5EF4-FFF2-40B4-BE49-F238E27FC236}">
                <a16:creationId xmlns:a16="http://schemas.microsoft.com/office/drawing/2014/main" id="{A481841D-9E23-4391-B8B9-A1055B3746F9}"/>
              </a:ext>
            </a:extLst>
          </p:cNvPr>
          <p:cNvSpPr txBox="1"/>
          <p:nvPr/>
        </p:nvSpPr>
        <p:spPr>
          <a:xfrm>
            <a:off x="804896" y="1148316"/>
            <a:ext cx="9793088" cy="1631175"/>
          </a:xfrm>
          <a:prstGeom prst="rect">
            <a:avLst/>
          </a:prstGeom>
          <a:noFill/>
          <a:ln>
            <a:noFill/>
          </a:ln>
        </p:spPr>
        <p:txBody>
          <a:bodyPr spcFirstLastPara="1" wrap="square" lIns="91425" tIns="45700" rIns="91425" bIns="45700" anchor="t" anchorCtr="0">
            <a:spAutoFit/>
          </a:bodyPr>
          <a:lstStyle/>
          <a:p>
            <a:pPr lvl="0">
              <a:buSzPts val="2800"/>
            </a:pPr>
            <a:r>
              <a:rPr lang="en-US" sz="2000" dirty="0">
                <a:solidFill>
                  <a:schemeClr val="bg1">
                    <a:lumMod val="50000"/>
                  </a:schemeClr>
                </a:solidFill>
                <a:latin typeface="Product Sans"/>
                <a:ea typeface="Times"/>
                <a:cs typeface="Times"/>
                <a:sym typeface="Times"/>
              </a:rPr>
              <a:t>Our network was able to learn hidden structures that are then used to enhance the performance of our GAN discriminator</a:t>
            </a:r>
          </a:p>
          <a:p>
            <a:pPr lvl="0">
              <a:buSzPts val="2800"/>
            </a:pPr>
            <a:endParaRPr lang="en-US" sz="2000" dirty="0">
              <a:solidFill>
                <a:schemeClr val="bg1">
                  <a:lumMod val="50000"/>
                </a:schemeClr>
              </a:solidFill>
              <a:latin typeface="Product Sans"/>
              <a:ea typeface="Times"/>
              <a:cs typeface="Times"/>
              <a:sym typeface="Times"/>
            </a:endParaRPr>
          </a:p>
          <a:p>
            <a:pPr lvl="0">
              <a:buSzPts val="2800"/>
            </a:pPr>
            <a:r>
              <a:rPr lang="en-US" sz="2000" dirty="0">
                <a:solidFill>
                  <a:schemeClr val="bg1">
                    <a:lumMod val="50000"/>
                  </a:schemeClr>
                </a:solidFill>
                <a:latin typeface="Product Sans"/>
                <a:ea typeface="Times"/>
                <a:cs typeface="Times"/>
                <a:sym typeface="Times"/>
              </a:rPr>
              <a:t>Moreover, our conditional GAN framework was able to learn spatial object distributions, for example, roads are at the bottom of images, etc.</a:t>
            </a:r>
            <a:endParaRPr lang="en-US" sz="2000" b="0" i="0" u="none" strike="noStrike" cap="none" dirty="0">
              <a:solidFill>
                <a:schemeClr val="bg1">
                  <a:lumMod val="50000"/>
                </a:schemeClr>
              </a:solidFill>
              <a:latin typeface="Product Sans"/>
              <a:ea typeface="Times"/>
              <a:cs typeface="Times"/>
              <a:sym typeface="Times"/>
            </a:endParaRPr>
          </a:p>
        </p:txBody>
      </p:sp>
      <p:sp>
        <p:nvSpPr>
          <p:cNvPr id="193" name="Google Shape;193;p10"/>
          <p:cNvSpPr txBox="1"/>
          <p:nvPr/>
        </p:nvSpPr>
        <p:spPr>
          <a:xfrm>
            <a:off x="771419" y="480350"/>
            <a:ext cx="12201872" cy="715963"/>
          </a:xfrm>
          <a:prstGeom prst="rect">
            <a:avLst/>
          </a:prstGeom>
          <a:noFill/>
          <a:ln>
            <a:noFill/>
          </a:ln>
        </p:spPr>
        <p:txBody>
          <a:bodyPr spcFirstLastPara="1" wrap="square" lIns="91425" tIns="45700" rIns="91425" bIns="45700" anchor="ctr" anchorCtr="0">
            <a:normAutofit/>
          </a:bodyPr>
          <a:lstStyle/>
          <a:p>
            <a:pPr lvl="0">
              <a:lnSpc>
                <a:spcPct val="90000"/>
              </a:lnSpc>
              <a:buClr>
                <a:srgbClr val="C00000"/>
              </a:buClr>
              <a:buSzPts val="3509"/>
            </a:pPr>
            <a:r>
              <a:rPr lang="en-US" sz="3509" b="1">
                <a:solidFill>
                  <a:srgbClr val="00B050"/>
                </a:solidFill>
                <a:latin typeface="Product Sans" panose="020B0403030502040203" pitchFamily="34" charset="0"/>
              </a:rPr>
              <a:t>EXPERIMENTAL RESULTS</a:t>
            </a:r>
            <a:endParaRPr sz="1400" b="0" i="0" u="none" strike="noStrike" cap="none">
              <a:solidFill>
                <a:srgbClr val="00B050"/>
              </a:solidFill>
              <a:latin typeface="Product Sans" panose="020B0403030502040203" pitchFamily="34" charset="0"/>
              <a:sym typeface="Arial"/>
            </a:endParaRPr>
          </a:p>
        </p:txBody>
      </p:sp>
      <p:sp>
        <p:nvSpPr>
          <p:cNvPr id="194" name="Google Shape;194;p10"/>
          <p:cNvSpPr txBox="1"/>
          <p:nvPr/>
        </p:nvSpPr>
        <p:spPr>
          <a:xfrm>
            <a:off x="804896" y="1172315"/>
            <a:ext cx="9793088"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b="0" i="0" u="none" strike="noStrike" cap="none" dirty="0">
                <a:solidFill>
                  <a:schemeClr val="bg1">
                    <a:lumMod val="50000"/>
                  </a:schemeClr>
                </a:solidFill>
                <a:latin typeface="Product Sans"/>
                <a:ea typeface="Times"/>
                <a:cs typeface="Times"/>
                <a:sym typeface="Times"/>
              </a:rPr>
              <a:t>The Results achieved in this experiment indicate that the extra data provided through adversarial loss boosts th</a:t>
            </a:r>
            <a:r>
              <a:rPr lang="en-US" sz="2000" dirty="0">
                <a:solidFill>
                  <a:schemeClr val="bg1">
                    <a:lumMod val="50000"/>
                  </a:schemeClr>
                </a:solidFill>
                <a:latin typeface="Product Sans"/>
                <a:ea typeface="Times"/>
                <a:cs typeface="Times"/>
                <a:sym typeface="Times"/>
              </a:rPr>
              <a:t>e performance of sematic segmentation.</a:t>
            </a:r>
          </a:p>
          <a:p>
            <a:pPr marL="0" marR="0" lvl="0" indent="0" algn="l" rtl="0">
              <a:lnSpc>
                <a:spcPct val="100000"/>
              </a:lnSpc>
              <a:spcBef>
                <a:spcPts val="0"/>
              </a:spcBef>
              <a:spcAft>
                <a:spcPts val="0"/>
              </a:spcAft>
              <a:buClr>
                <a:srgbClr val="000000"/>
              </a:buClr>
              <a:buSzPts val="2800"/>
              <a:buFont typeface="Arial"/>
              <a:buNone/>
            </a:pPr>
            <a:endParaRPr lang="en-US" sz="2000" dirty="0">
              <a:solidFill>
                <a:schemeClr val="bg1">
                  <a:lumMod val="50000"/>
                </a:schemeClr>
              </a:solidFill>
              <a:latin typeface="Product Sans"/>
              <a:ea typeface="Times"/>
              <a:cs typeface="Times"/>
              <a:sym typeface="Times"/>
            </a:endParaRPr>
          </a:p>
          <a:p>
            <a:pPr marL="0" marR="0" lvl="0" indent="0" algn="l" rtl="0">
              <a:lnSpc>
                <a:spcPct val="100000"/>
              </a:lnSpc>
              <a:spcBef>
                <a:spcPts val="0"/>
              </a:spcBef>
              <a:spcAft>
                <a:spcPts val="0"/>
              </a:spcAft>
              <a:buClr>
                <a:srgbClr val="000000"/>
              </a:buClr>
              <a:buSzPts val="2800"/>
              <a:buFont typeface="Arial"/>
              <a:buNone/>
            </a:pPr>
            <a:r>
              <a:rPr lang="en-US" sz="2000" b="0" i="0" u="none" strike="noStrike" cap="none" dirty="0">
                <a:solidFill>
                  <a:schemeClr val="bg1">
                    <a:lumMod val="50000"/>
                  </a:schemeClr>
                </a:solidFill>
                <a:latin typeface="Product Sans"/>
                <a:ea typeface="Times"/>
                <a:cs typeface="Times"/>
                <a:sym typeface="Times"/>
              </a:rPr>
              <a:t>The </a:t>
            </a:r>
            <a:r>
              <a:rPr lang="en-US" sz="2000" b="1" dirty="0">
                <a:solidFill>
                  <a:schemeClr val="bg1">
                    <a:lumMod val="50000"/>
                  </a:schemeClr>
                </a:solidFill>
                <a:latin typeface="Product Sans"/>
                <a:ea typeface="Times"/>
                <a:cs typeface="Times"/>
                <a:sym typeface="Times"/>
              </a:rPr>
              <a:t>Discriminator</a:t>
            </a:r>
            <a:r>
              <a:rPr lang="en-US" sz="2000" dirty="0">
                <a:solidFill>
                  <a:schemeClr val="bg1">
                    <a:lumMod val="50000"/>
                  </a:schemeClr>
                </a:solidFill>
                <a:latin typeface="Product Sans"/>
                <a:ea typeface="Times"/>
                <a:cs typeface="Times"/>
                <a:sym typeface="Times"/>
              </a:rPr>
              <a:t> and the </a:t>
            </a:r>
            <a:r>
              <a:rPr lang="en-US" sz="2000" b="1" dirty="0">
                <a:solidFill>
                  <a:schemeClr val="bg1">
                    <a:lumMod val="50000"/>
                  </a:schemeClr>
                </a:solidFill>
                <a:latin typeface="Product Sans"/>
                <a:ea typeface="Times"/>
                <a:cs typeface="Times"/>
                <a:sym typeface="Times"/>
              </a:rPr>
              <a:t>Generator</a:t>
            </a:r>
            <a:r>
              <a:rPr lang="en-US" sz="2000" dirty="0">
                <a:solidFill>
                  <a:schemeClr val="bg1">
                    <a:lumMod val="50000"/>
                  </a:schemeClr>
                </a:solidFill>
                <a:latin typeface="Product Sans"/>
                <a:ea typeface="Times"/>
                <a:cs typeface="Times"/>
                <a:sym typeface="Times"/>
              </a:rPr>
              <a:t> not only generates images but it also amounts to learning meaningful features for pixel classification</a:t>
            </a:r>
            <a:endParaRPr lang="en-US" sz="2000" b="0" i="0" u="none" strike="noStrike" cap="none" dirty="0">
              <a:solidFill>
                <a:schemeClr val="bg1">
                  <a:lumMod val="50000"/>
                </a:schemeClr>
              </a:solidFill>
              <a:latin typeface="Product Sans"/>
              <a:ea typeface="Times"/>
              <a:cs typeface="Times"/>
              <a:sym typeface="Times"/>
            </a:endParaRPr>
          </a:p>
        </p:txBody>
      </p:sp>
      <p:pic>
        <p:nvPicPr>
          <p:cNvPr id="7" name="Picture 6">
            <a:extLst>
              <a:ext uri="{FF2B5EF4-FFF2-40B4-BE49-F238E27FC236}">
                <a16:creationId xmlns:a16="http://schemas.microsoft.com/office/drawing/2014/main" id="{67D53281-A4BA-4184-8FB6-A131971CD8BF}"/>
              </a:ext>
            </a:extLst>
          </p:cNvPr>
          <p:cNvPicPr>
            <a:picLocks noChangeAspect="1"/>
          </p:cNvPicPr>
          <p:nvPr/>
        </p:nvPicPr>
        <p:blipFill>
          <a:blip r:embed="rId3"/>
          <a:stretch>
            <a:fillRect/>
          </a:stretch>
        </p:blipFill>
        <p:spPr>
          <a:xfrm>
            <a:off x="3894269" y="5497735"/>
            <a:ext cx="3792956" cy="1187299"/>
          </a:xfrm>
          <a:prstGeom prst="rect">
            <a:avLst/>
          </a:prstGeom>
        </p:spPr>
      </p:pic>
      <p:pic>
        <p:nvPicPr>
          <p:cNvPr id="9" name="Picture 8">
            <a:extLst>
              <a:ext uri="{FF2B5EF4-FFF2-40B4-BE49-F238E27FC236}">
                <a16:creationId xmlns:a16="http://schemas.microsoft.com/office/drawing/2014/main" id="{69D0B849-05F2-4152-96D0-AF64BDF80234}"/>
              </a:ext>
            </a:extLst>
          </p:cNvPr>
          <p:cNvPicPr>
            <a:picLocks noChangeAspect="1"/>
          </p:cNvPicPr>
          <p:nvPr/>
        </p:nvPicPr>
        <p:blipFill>
          <a:blip r:embed="rId4"/>
          <a:stretch>
            <a:fillRect/>
          </a:stretch>
        </p:blipFill>
        <p:spPr>
          <a:xfrm>
            <a:off x="6819246" y="4157430"/>
            <a:ext cx="3778738" cy="1208627"/>
          </a:xfrm>
          <a:prstGeom prst="rect">
            <a:avLst/>
          </a:prstGeom>
        </p:spPr>
      </p:pic>
      <p:pic>
        <p:nvPicPr>
          <p:cNvPr id="11" name="Picture 10">
            <a:extLst>
              <a:ext uri="{FF2B5EF4-FFF2-40B4-BE49-F238E27FC236}">
                <a16:creationId xmlns:a16="http://schemas.microsoft.com/office/drawing/2014/main" id="{DBDF3C62-8B2A-4804-9985-0AA08E54B671}"/>
              </a:ext>
            </a:extLst>
          </p:cNvPr>
          <p:cNvPicPr>
            <a:picLocks noChangeAspect="1"/>
          </p:cNvPicPr>
          <p:nvPr/>
        </p:nvPicPr>
        <p:blipFill>
          <a:blip r:embed="rId5"/>
          <a:stretch>
            <a:fillRect/>
          </a:stretch>
        </p:blipFill>
        <p:spPr>
          <a:xfrm>
            <a:off x="996617" y="4251640"/>
            <a:ext cx="3782294" cy="1183745"/>
          </a:xfrm>
          <a:prstGeom prst="rect">
            <a:avLst/>
          </a:prstGeom>
        </p:spPr>
      </p:pic>
      <p:pic>
        <p:nvPicPr>
          <p:cNvPr id="13" name="Picture 12">
            <a:extLst>
              <a:ext uri="{FF2B5EF4-FFF2-40B4-BE49-F238E27FC236}">
                <a16:creationId xmlns:a16="http://schemas.microsoft.com/office/drawing/2014/main" id="{399D0E12-E55D-48DC-968E-3159886AA624}"/>
              </a:ext>
            </a:extLst>
          </p:cNvPr>
          <p:cNvPicPr>
            <a:picLocks noChangeAspect="1"/>
          </p:cNvPicPr>
          <p:nvPr/>
        </p:nvPicPr>
        <p:blipFill>
          <a:blip r:embed="rId6"/>
          <a:stretch>
            <a:fillRect/>
          </a:stretch>
        </p:blipFill>
        <p:spPr>
          <a:xfrm>
            <a:off x="6819246" y="3001991"/>
            <a:ext cx="3764519" cy="1187299"/>
          </a:xfrm>
          <a:prstGeom prst="rect">
            <a:avLst/>
          </a:prstGeom>
        </p:spPr>
      </p:pic>
      <p:pic>
        <p:nvPicPr>
          <p:cNvPr id="15" name="Picture 14">
            <a:extLst>
              <a:ext uri="{FF2B5EF4-FFF2-40B4-BE49-F238E27FC236}">
                <a16:creationId xmlns:a16="http://schemas.microsoft.com/office/drawing/2014/main" id="{0BE40D89-C9BA-4B52-87F0-BF42CF0BB99F}"/>
              </a:ext>
            </a:extLst>
          </p:cNvPr>
          <p:cNvPicPr>
            <a:picLocks noChangeAspect="1"/>
          </p:cNvPicPr>
          <p:nvPr/>
        </p:nvPicPr>
        <p:blipFill>
          <a:blip r:embed="rId7"/>
          <a:stretch>
            <a:fillRect/>
          </a:stretch>
        </p:blipFill>
        <p:spPr>
          <a:xfrm>
            <a:off x="993064" y="2973554"/>
            <a:ext cx="3785847" cy="1215736"/>
          </a:xfrm>
          <a:prstGeom prst="rect">
            <a:avLst/>
          </a:prstGeom>
        </p:spPr>
      </p:pic>
      <p:sp>
        <p:nvSpPr>
          <p:cNvPr id="12" name="Slide Number Placeholder 1">
            <a:extLst>
              <a:ext uri="{FF2B5EF4-FFF2-40B4-BE49-F238E27FC236}">
                <a16:creationId xmlns:a16="http://schemas.microsoft.com/office/drawing/2014/main" id="{CE1151B5-3BF3-4328-B8E6-6E63FE8ED460}"/>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9"/>
          <p:cNvSpPr txBox="1"/>
          <p:nvPr/>
        </p:nvSpPr>
        <p:spPr>
          <a:xfrm>
            <a:off x="395242" y="289367"/>
            <a:ext cx="8929718" cy="715963"/>
          </a:xfrm>
          <a:prstGeom prst="rect">
            <a:avLst/>
          </a:prstGeom>
          <a:noFill/>
          <a:ln>
            <a:noFill/>
          </a:ln>
        </p:spPr>
        <p:txBody>
          <a:bodyPr spcFirstLastPara="1" wrap="square" lIns="91425" tIns="45700" rIns="91425" bIns="45700" anchor="ctr" anchorCtr="0">
            <a:normAutofit/>
          </a:bodyPr>
          <a:lstStyle/>
          <a:p>
            <a:pPr lvl="0">
              <a:lnSpc>
                <a:spcPct val="90000"/>
              </a:lnSpc>
              <a:buClr>
                <a:srgbClr val="C00000"/>
              </a:buClr>
              <a:buSzPts val="3509"/>
            </a:pPr>
            <a:r>
              <a:rPr lang="en-US" sz="3509" b="1" dirty="0">
                <a:solidFill>
                  <a:srgbClr val="00B050"/>
                </a:solidFill>
                <a:latin typeface="Product Sans" panose="020B0403030502040203" pitchFamily="34" charset="0"/>
              </a:rPr>
              <a:t>Conclusion</a:t>
            </a:r>
            <a:endParaRPr lang="en-US" sz="1400" b="0" i="0" u="none" strike="noStrike" cap="none" dirty="0">
              <a:solidFill>
                <a:srgbClr val="00B050"/>
              </a:solidFill>
              <a:latin typeface="Product Sans" panose="020B0403030502040203" pitchFamily="34" charset="0"/>
              <a:sym typeface="Arial"/>
            </a:endParaRPr>
          </a:p>
        </p:txBody>
      </p:sp>
      <p:sp>
        <p:nvSpPr>
          <p:cNvPr id="188" name="Google Shape;188;p9"/>
          <p:cNvSpPr txBox="1"/>
          <p:nvPr/>
        </p:nvSpPr>
        <p:spPr>
          <a:xfrm>
            <a:off x="734636" y="1120716"/>
            <a:ext cx="10619164" cy="1938952"/>
          </a:xfrm>
          <a:prstGeom prst="rect">
            <a:avLst/>
          </a:prstGeom>
          <a:noFill/>
          <a:ln>
            <a:noFill/>
          </a:ln>
        </p:spPr>
        <p:txBody>
          <a:bodyPr spcFirstLastPara="1" wrap="square" lIns="91425" tIns="45700" rIns="91425" bIns="45700" anchor="t" anchorCtr="0">
            <a:spAutoFit/>
          </a:bodyPr>
          <a:lstStyle/>
          <a:p>
            <a:pPr lvl="0">
              <a:buSzPts val="2400"/>
            </a:pPr>
            <a:r>
              <a:rPr lang="en-US" sz="2000" dirty="0">
                <a:solidFill>
                  <a:schemeClr val="bg1">
                    <a:lumMod val="50000"/>
                  </a:schemeClr>
                </a:solidFill>
              </a:rPr>
              <a:t>The results in this paper suggest that the conditional adversarial networks are a promising approach for many image-to image translation tasks.</a:t>
            </a:r>
          </a:p>
          <a:p>
            <a:pPr lvl="0">
              <a:buSzPts val="2400"/>
            </a:pPr>
            <a:r>
              <a:rPr lang="en-US" sz="2000" dirty="0">
                <a:solidFill>
                  <a:schemeClr val="bg1">
                    <a:lumMod val="50000"/>
                  </a:schemeClr>
                </a:solidFill>
              </a:rPr>
              <a:t>These networks learn a loss adapted to the task and data which makes them applicable in a wide variety of settings. We conducted the experiments on the Cityscapes Dataset.</a:t>
            </a:r>
          </a:p>
          <a:p>
            <a:pPr lvl="0">
              <a:buSzPts val="2400"/>
            </a:pPr>
            <a:r>
              <a:rPr lang="en-US" sz="2000" dirty="0">
                <a:solidFill>
                  <a:schemeClr val="bg1">
                    <a:lumMod val="50000"/>
                  </a:schemeClr>
                </a:solidFill>
              </a:rPr>
              <a:t>The result shows that the adversarial training approach leads to improvements in semantic segmentation accuracy. </a:t>
            </a:r>
            <a:endParaRPr lang="en-US" sz="2000" dirty="0">
              <a:solidFill>
                <a:schemeClr val="bg1">
                  <a:lumMod val="50000"/>
                </a:schemeClr>
              </a:solidFill>
              <a:latin typeface="Product Sans" panose="020B0403030502040203" pitchFamily="34" charset="0"/>
              <a:ea typeface="Times"/>
              <a:cs typeface="Times"/>
              <a:sym typeface="Times"/>
            </a:endParaRPr>
          </a:p>
        </p:txBody>
      </p:sp>
      <p:sp>
        <p:nvSpPr>
          <p:cNvPr id="4" name="Slide Number Placeholder 1">
            <a:extLst>
              <a:ext uri="{FF2B5EF4-FFF2-40B4-BE49-F238E27FC236}">
                <a16:creationId xmlns:a16="http://schemas.microsoft.com/office/drawing/2014/main" id="{D2016536-E073-47CD-BE8D-FB3AA60FA27E}"/>
              </a:ext>
            </a:extLst>
          </p:cNvPr>
          <p:cNvSpPr txBox="1">
            <a:spLocks/>
          </p:cNvSpPr>
          <p:nvPr/>
        </p:nvSpPr>
        <p:spPr>
          <a:xfrm>
            <a:off x="8610600" y="635635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9</a:t>
            </a:fld>
            <a:endParaRPr lang="en-US"/>
          </a:p>
        </p:txBody>
      </p:sp>
    </p:spTree>
    <p:extLst>
      <p:ext uri="{BB962C8B-B14F-4D97-AF65-F5344CB8AC3E}">
        <p14:creationId xmlns:p14="http://schemas.microsoft.com/office/powerpoint/2010/main" val="4106763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TotalTime>
  <Words>1611</Words>
  <Application>Microsoft Office PowerPoint</Application>
  <PresentationFormat>Widescreen</PresentationFormat>
  <Paragraphs>140</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Arial</vt:lpstr>
      <vt:lpstr>Calibri Light</vt:lpstr>
      <vt:lpstr>Wingdings</vt:lpstr>
      <vt:lpstr>Product Sans</vt:lpstr>
      <vt:lpstr>Times</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SPG</dc:creator>
  <cp:lastModifiedBy>mayur raul</cp:lastModifiedBy>
  <cp:revision>8</cp:revision>
  <dcterms:created xsi:type="dcterms:W3CDTF">1601-01-01T00:00:00Z</dcterms:created>
  <dcterms:modified xsi:type="dcterms:W3CDTF">2020-06-16T17:24:53Z</dcterms:modified>
</cp:coreProperties>
</file>